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slideMasters/slideMaster8.xml" ContentType="application/vnd.openxmlformats-officedocument.presentationml.slideMaster+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theme/theme4.xml" ContentType="application/vnd.openxmlformats-officedocument.them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 id="2147483820" r:id="rId2"/>
    <p:sldMasterId id="2147483808" r:id="rId3"/>
    <p:sldMasterId id="2147483811" r:id="rId4"/>
    <p:sldMasterId id="2147483814" r:id="rId5"/>
    <p:sldMasterId id="2147483824" r:id="rId6"/>
    <p:sldMasterId id="2147483826" r:id="rId7"/>
    <p:sldMasterId id="2147483828" r:id="rId8"/>
    <p:sldMasterId id="2147483831" r:id="rId9"/>
    <p:sldMasterId id="2147483832" r:id="rId10"/>
  </p:sldMasterIdLst>
  <p:notesMasterIdLst>
    <p:notesMasterId r:id="rId36"/>
  </p:notesMasterIdLst>
  <p:handoutMasterIdLst>
    <p:handoutMasterId r:id="rId37"/>
  </p:handoutMasterIdLst>
  <p:sldIdLst>
    <p:sldId id="286" r:id="rId11"/>
    <p:sldId id="384" r:id="rId12"/>
    <p:sldId id="359" r:id="rId13"/>
    <p:sldId id="387" r:id="rId14"/>
    <p:sldId id="388" r:id="rId15"/>
    <p:sldId id="370" r:id="rId16"/>
    <p:sldId id="375" r:id="rId17"/>
    <p:sldId id="389" r:id="rId18"/>
    <p:sldId id="372" r:id="rId19"/>
    <p:sldId id="363" r:id="rId20"/>
    <p:sldId id="376" r:id="rId21"/>
    <p:sldId id="391" r:id="rId22"/>
    <p:sldId id="379" r:id="rId23"/>
    <p:sldId id="377" r:id="rId24"/>
    <p:sldId id="378" r:id="rId25"/>
    <p:sldId id="392" r:id="rId26"/>
    <p:sldId id="393" r:id="rId27"/>
    <p:sldId id="395" r:id="rId28"/>
    <p:sldId id="394" r:id="rId29"/>
    <p:sldId id="374" r:id="rId30"/>
    <p:sldId id="380" r:id="rId31"/>
    <p:sldId id="385" r:id="rId32"/>
    <p:sldId id="386" r:id="rId33"/>
    <p:sldId id="364" r:id="rId34"/>
    <p:sldId id="260" r:id="rId35"/>
  </p:sldIdLst>
  <p:sldSz cx="9144000" cy="5143500" type="screen16x9"/>
  <p:notesSz cx="7010400" cy="92964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342809" algn="l" rtl="0" fontAlgn="base">
      <a:spcBef>
        <a:spcPct val="0"/>
      </a:spcBef>
      <a:spcAft>
        <a:spcPct val="0"/>
      </a:spcAft>
      <a:defRPr kern="1200">
        <a:solidFill>
          <a:schemeClr val="tx1"/>
        </a:solidFill>
        <a:latin typeface="Calibri" pitchFamily="34" charset="0"/>
        <a:ea typeface="宋体" pitchFamily="2" charset="-122"/>
        <a:cs typeface="+mn-cs"/>
      </a:defRPr>
    </a:lvl2pPr>
    <a:lvl3pPr marL="685617" algn="l" rtl="0" fontAlgn="base">
      <a:spcBef>
        <a:spcPct val="0"/>
      </a:spcBef>
      <a:spcAft>
        <a:spcPct val="0"/>
      </a:spcAft>
      <a:defRPr kern="1200">
        <a:solidFill>
          <a:schemeClr val="tx1"/>
        </a:solidFill>
        <a:latin typeface="Calibri" pitchFamily="34" charset="0"/>
        <a:ea typeface="宋体" pitchFamily="2" charset="-122"/>
        <a:cs typeface="+mn-cs"/>
      </a:defRPr>
    </a:lvl3pPr>
    <a:lvl4pPr marL="1028426" algn="l" rtl="0" fontAlgn="base">
      <a:spcBef>
        <a:spcPct val="0"/>
      </a:spcBef>
      <a:spcAft>
        <a:spcPct val="0"/>
      </a:spcAft>
      <a:defRPr kern="1200">
        <a:solidFill>
          <a:schemeClr val="tx1"/>
        </a:solidFill>
        <a:latin typeface="Calibri" pitchFamily="34" charset="0"/>
        <a:ea typeface="宋体" pitchFamily="2" charset="-122"/>
        <a:cs typeface="+mn-cs"/>
      </a:defRPr>
    </a:lvl4pPr>
    <a:lvl5pPr marL="1371234" algn="l" rtl="0" fontAlgn="base">
      <a:spcBef>
        <a:spcPct val="0"/>
      </a:spcBef>
      <a:spcAft>
        <a:spcPct val="0"/>
      </a:spcAft>
      <a:defRPr kern="1200">
        <a:solidFill>
          <a:schemeClr val="tx1"/>
        </a:solidFill>
        <a:latin typeface="Calibri" pitchFamily="34" charset="0"/>
        <a:ea typeface="宋体" pitchFamily="2" charset="-122"/>
        <a:cs typeface="+mn-cs"/>
      </a:defRPr>
    </a:lvl5pPr>
    <a:lvl6pPr marL="1714043" algn="l" defTabSz="685617" rtl="0" eaLnBrk="1" latinLnBrk="0" hangingPunct="1">
      <a:defRPr kern="1200">
        <a:solidFill>
          <a:schemeClr val="tx1"/>
        </a:solidFill>
        <a:latin typeface="Calibri" pitchFamily="34" charset="0"/>
        <a:ea typeface="宋体" pitchFamily="2" charset="-122"/>
        <a:cs typeface="+mn-cs"/>
      </a:defRPr>
    </a:lvl6pPr>
    <a:lvl7pPr marL="2056851" algn="l" defTabSz="685617" rtl="0" eaLnBrk="1" latinLnBrk="0" hangingPunct="1">
      <a:defRPr kern="1200">
        <a:solidFill>
          <a:schemeClr val="tx1"/>
        </a:solidFill>
        <a:latin typeface="Calibri" pitchFamily="34" charset="0"/>
        <a:ea typeface="宋体" pitchFamily="2" charset="-122"/>
        <a:cs typeface="+mn-cs"/>
      </a:defRPr>
    </a:lvl7pPr>
    <a:lvl8pPr marL="2399660" algn="l" defTabSz="685617" rtl="0" eaLnBrk="1" latinLnBrk="0" hangingPunct="1">
      <a:defRPr kern="1200">
        <a:solidFill>
          <a:schemeClr val="tx1"/>
        </a:solidFill>
        <a:latin typeface="Calibri" pitchFamily="34" charset="0"/>
        <a:ea typeface="宋体" pitchFamily="2" charset="-122"/>
        <a:cs typeface="+mn-cs"/>
      </a:defRPr>
    </a:lvl8pPr>
    <a:lvl9pPr marL="2742468" algn="l" defTabSz="685617"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33CCCC"/>
    <a:srgbClr val="0099CC"/>
    <a:srgbClr val="FF9900"/>
    <a:srgbClr val="2505AD"/>
    <a:srgbClr val="006600"/>
    <a:srgbClr val="669900"/>
    <a:srgbClr val="036EB8"/>
    <a:srgbClr val="336600"/>
    <a:srgbClr val="E73828"/>
    <a:srgbClr val="3A195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12" autoAdjust="0"/>
    <p:restoredTop sz="81262" autoAdjust="0"/>
  </p:normalViewPr>
  <p:slideViewPr>
    <p:cSldViewPr snapToGrid="0" showGuides="1">
      <p:cViewPr>
        <p:scale>
          <a:sx n="78" d="100"/>
          <a:sy n="78" d="100"/>
        </p:scale>
        <p:origin x="-1002" y="36"/>
      </p:cViewPr>
      <p:guideLst>
        <p:guide orient="horz" pos="259"/>
        <p:guide orient="horz" pos="417"/>
        <p:guide orient="horz" pos="576"/>
        <p:guide orient="horz" pos="2799"/>
        <p:guide pos="5420"/>
        <p:guide pos="340"/>
      </p:guideLst>
    </p:cSldViewPr>
  </p:slideViewPr>
  <p:notesTextViewPr>
    <p:cViewPr>
      <p:scale>
        <a:sx n="1" d="1"/>
        <a:sy n="1" d="1"/>
      </p:scale>
      <p:origin x="0" y="0"/>
    </p:cViewPr>
  </p:notesTextViewPr>
  <p:sorterViewPr>
    <p:cViewPr>
      <p:scale>
        <a:sx n="100" d="100"/>
        <a:sy n="100" d="100"/>
      </p:scale>
      <p:origin x="0" y="5778"/>
    </p:cViewPr>
  </p:sorterViewPr>
  <p:notesViewPr>
    <p:cSldViewPr snapToGrid="0" showGuides="1">
      <p:cViewPr varScale="1">
        <p:scale>
          <a:sx n="70" d="100"/>
          <a:sy n="70" d="100"/>
        </p:scale>
        <p:origin x="-1638" y="-108"/>
      </p:cViewPr>
      <p:guideLst>
        <p:guide orient="horz" pos="2928"/>
        <p:guide pos="2209"/>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1" y="1"/>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970938" y="1"/>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8E744F0C-52FA-4A6D-88DF-4CEBE03AB98F}" type="datetimeFigureOut">
              <a:rPr lang="zh-CN" altLang="en-US"/>
              <a:pPr>
                <a:defRPr/>
              </a:pPr>
              <a:t>2018/1/22</a:t>
            </a:fld>
            <a:endParaRPr lang="en-US" altLang="zh-CN"/>
          </a:p>
        </p:txBody>
      </p:sp>
      <p:sp>
        <p:nvSpPr>
          <p:cNvPr id="227332" name="Rectangle 4"/>
          <p:cNvSpPr>
            <a:spLocks noGrp="1" noChangeArrowheads="1"/>
          </p:cNvSpPr>
          <p:nvPr>
            <p:ph type="ftr" sz="quarter" idx="2"/>
          </p:nvPr>
        </p:nvSpPr>
        <p:spPr bwMode="auto">
          <a:xfrm>
            <a:off x="1"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970938"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B98C3178-398C-4E01-9AD1-4E3F1E402428}" type="slidenum">
              <a:rPr lang="zh-CN" altLang="en-US"/>
              <a:pPr>
                <a:defRPr/>
              </a:pPr>
              <a:t>‹#›</a:t>
            </a:fld>
            <a:endParaRPr lang="en-US" altLang="zh-CN"/>
          </a:p>
        </p:txBody>
      </p:sp>
    </p:spTree>
    <p:extLst>
      <p:ext uri="{BB962C8B-B14F-4D97-AF65-F5344CB8AC3E}">
        <p14:creationId xmlns="" xmlns:p14="http://schemas.microsoft.com/office/powerpoint/2010/main" val="27946074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37840" cy="46482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970938" y="1"/>
            <a:ext cx="3037840" cy="464820"/>
          </a:xfrm>
          <a:prstGeom prst="rect">
            <a:avLst/>
          </a:prstGeom>
        </p:spPr>
        <p:txBody>
          <a:bodyPr vert="horz" lIns="91440" tIns="45720" rIns="91440" bIns="45720" rtlCol="0"/>
          <a:lstStyle>
            <a:lvl1pPr algn="r">
              <a:defRPr sz="1200"/>
            </a:lvl1pPr>
          </a:lstStyle>
          <a:p>
            <a:fld id="{26EF5D34-324D-48EC-8497-18355EF12C7D}" type="datetimeFigureOut">
              <a:rPr lang="zh-CN" altLang="en-US" smtClean="0"/>
              <a:pPr/>
              <a:t>2018/1/22</a:t>
            </a:fld>
            <a:endParaRPr lang="zh-CN" altLang="en-US"/>
          </a:p>
        </p:txBody>
      </p:sp>
      <p:sp>
        <p:nvSpPr>
          <p:cNvPr id="4" name="幻灯片图像占位符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01041" y="4415790"/>
            <a:ext cx="5608320" cy="418338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1" y="8829967"/>
            <a:ext cx="3037840" cy="46482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1C84A63E-2FD9-4EA3-B514-588B5D27D21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228874" indent="-228874" defTabSz="915497">
              <a:buClr>
                <a:schemeClr val="tx2"/>
              </a:buClr>
              <a:defRPr/>
            </a:pPr>
            <a:r>
              <a:rPr lang="zh-CN" altLang="en-US" b="1" dirty="0" smtClean="0"/>
              <a:t>教学时间：</a:t>
            </a:r>
            <a:r>
              <a:rPr lang="en-US" altLang="zh-CN" dirty="0" smtClean="0"/>
              <a:t>1</a:t>
            </a:r>
            <a:r>
              <a:rPr lang="zh-CN" altLang="en-US" dirty="0" smtClean="0"/>
              <a:t>分钟</a:t>
            </a:r>
            <a:endParaRPr lang="en-US" altLang="zh-CN" b="1" dirty="0" smtClean="0"/>
          </a:p>
          <a:p>
            <a:pPr marL="228874" indent="-228874" defTabSz="915497">
              <a:buClr>
                <a:schemeClr val="tx2"/>
              </a:buClr>
              <a:defRPr/>
            </a:pPr>
            <a:r>
              <a:rPr lang="zh-CN" altLang="en-US" b="1" dirty="0" smtClean="0"/>
              <a:t>教学目的：介绍课程设置目的、意义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20</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：引导各组研讨输出案例解决办法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20</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：引导各组研讨输出案例解决办法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20</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：引导各组研讨输出案例解决办法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1</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a:t>
            </a:r>
            <a:r>
              <a:rPr lang="zh-CN" altLang="en-US" dirty="0" smtClean="0">
                <a:latin typeface="Times New Roman" pitchFamily="18" charset="0"/>
                <a:ea typeface="宋体" charset="-122"/>
              </a:rPr>
              <a:t>介绍要分享交流的内容纲要，让学员了解将要分享交流的主要内容及休息节奏</a:t>
            </a:r>
            <a:endParaRPr lang="zh-CN" altLang="en-US" kern="1200" dirty="0" smtClean="0">
              <a:solidFill>
                <a:schemeClr val="tx1"/>
              </a:solidFill>
              <a:latin typeface="+mn-ea"/>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20</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：引导各组研讨输出案例解决办法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3</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：展示通过两年成长之后的小白是个什么样子，传递正能量</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1</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：构建人物模型，引入课程案例</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pPr eaLnBrk="1" hangingPunct="1"/>
            <a:endParaRPr lang="zh-CN" altLang="en-US" kern="1200" dirty="0" smtClean="0">
              <a:solidFill>
                <a:schemeClr val="tx1"/>
              </a:solidFill>
              <a:latin typeface="+mn-ea"/>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：介绍完整案例</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20</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：引导各组研讨输出案例解决办法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5</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：总结学员分享，肯定大家输出成果；展示小白如何解决问题，引导大家学会解决此类问题的办法</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kern="1200" dirty="0" smtClean="0">
                <a:solidFill>
                  <a:schemeClr val="tx1"/>
                </a:solidFill>
                <a:latin typeface="+mn-ea"/>
                <a:ea typeface="宋体" pitchFamily="2" charset="-122"/>
                <a:cs typeface="+mn-cs"/>
              </a:rPr>
              <a:t>教学时间</a:t>
            </a:r>
            <a:r>
              <a:rPr lang="zh-CN" altLang="en-US" kern="1200" dirty="0" smtClean="0">
                <a:solidFill>
                  <a:schemeClr val="tx1"/>
                </a:solidFill>
                <a:latin typeface="+mn-ea"/>
                <a:ea typeface="宋体" pitchFamily="2" charset="-122"/>
                <a:cs typeface="+mn-cs"/>
              </a:rPr>
              <a:t>：</a:t>
            </a:r>
            <a:r>
              <a:rPr lang="en-US" altLang="zh-CN" kern="1200" dirty="0" smtClean="0">
                <a:solidFill>
                  <a:schemeClr val="tx1"/>
                </a:solidFill>
                <a:latin typeface="+mn-ea"/>
                <a:ea typeface="宋体" pitchFamily="2" charset="-122"/>
                <a:cs typeface="+mn-cs"/>
              </a:rPr>
              <a:t>2</a:t>
            </a:r>
            <a:r>
              <a:rPr lang="zh-CN" altLang="en-US" kern="1200" dirty="0" smtClean="0">
                <a:solidFill>
                  <a:schemeClr val="tx1"/>
                </a:solidFill>
                <a:latin typeface="+mn-ea"/>
                <a:ea typeface="宋体" pitchFamily="2" charset="-122"/>
                <a:cs typeface="+mn-cs"/>
              </a:rPr>
              <a:t>分钟</a:t>
            </a:r>
          </a:p>
          <a:p>
            <a:pPr eaLnBrk="1" hangingPunct="1"/>
            <a:r>
              <a:rPr lang="zh-CN" altLang="en-US" b="1" kern="1200" dirty="0" smtClean="0">
                <a:solidFill>
                  <a:schemeClr val="tx1"/>
                </a:solidFill>
                <a:latin typeface="+mn-ea"/>
                <a:ea typeface="宋体" pitchFamily="2" charset="-122"/>
                <a:cs typeface="+mn-cs"/>
              </a:rPr>
              <a:t>教学目的</a:t>
            </a:r>
            <a:r>
              <a:rPr lang="zh-CN" altLang="en-US" kern="1200" dirty="0" smtClean="0">
                <a:solidFill>
                  <a:schemeClr val="tx1"/>
                </a:solidFill>
                <a:latin typeface="+mn-ea"/>
                <a:ea typeface="宋体" pitchFamily="2" charset="-122"/>
                <a:cs typeface="+mn-cs"/>
              </a:rPr>
              <a:t>：介绍案例背景</a:t>
            </a:r>
          </a:p>
          <a:p>
            <a:endParaRPr lang="zh-CN" altLang="en-US" dirty="0"/>
          </a:p>
        </p:txBody>
      </p:sp>
      <p:sp>
        <p:nvSpPr>
          <p:cNvPr id="4" name="灯片编号占位符 3"/>
          <p:cNvSpPr>
            <a:spLocks noGrp="1"/>
          </p:cNvSpPr>
          <p:nvPr>
            <p:ph type="sldNum" sz="quarter" idx="10"/>
          </p:nvPr>
        </p:nvSpPr>
        <p:spPr/>
        <p:txBody>
          <a:bodyPr/>
          <a:lstStyle/>
          <a:p>
            <a:fld id="{1C84A63E-2FD9-4EA3-B514-588B5D27D213}"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3058806"/>
            <a:ext cx="8064500" cy="553998"/>
          </a:xfrm>
        </p:spPr>
        <p:txBody>
          <a:bodyPr tIns="0" rIns="0" bIns="0">
            <a:spAutoFit/>
          </a:body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02145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pic>
        <p:nvPicPr>
          <p:cNvPr id="4" name="图片 3"/>
          <p:cNvPicPr>
            <a:picLocks noChangeAspect="1"/>
          </p:cNvPicPr>
          <p:nvPr/>
        </p:nvPicPr>
        <p:blipFill rotWithShape="1">
          <a:blip r:embed="rId3" cstate="email">
            <a:extLst>
              <a:ext uri="{28A0092B-C50C-407E-A947-70E740481C1C}">
                <a14:useLocalDpi xmlns="" xmlns:a14="http://schemas.microsoft.com/office/drawing/2010/main"/>
              </a:ext>
            </a:extLst>
          </a:blip>
          <a:srcRect/>
          <a:stretch/>
        </p:blipFill>
        <p:spPr>
          <a:xfrm>
            <a:off x="0" y="-9525"/>
            <a:ext cx="9154886" cy="3514725"/>
          </a:xfrm>
          <a:prstGeom prst="rect">
            <a:avLst/>
          </a:prstGeom>
        </p:spPr>
      </p:pic>
    </p:spTree>
    <p:extLst>
      <p:ext uri="{BB962C8B-B14F-4D97-AF65-F5344CB8AC3E}">
        <p14:creationId xmlns="" xmlns:p14="http://schemas.microsoft.com/office/powerpoint/2010/main" val="1150654151"/>
      </p:ext>
    </p:extLst>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3" name="图片 2"/>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
        <p:nvSpPr>
          <p:cNvPr id="8" name="Rectangle 7"/>
          <p:cNvSpPr txBox="1">
            <a:spLocks noChangeArrowheads="1"/>
          </p:cNvSpPr>
          <p:nvPr/>
        </p:nvSpPr>
        <p:spPr bwMode="auto">
          <a:xfrm>
            <a:off x="6452287" y="4942685"/>
            <a:ext cx="2933648"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en-US" altLang="zh-CN" sz="6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endParaRPr lang="en-US" altLang="zh-CN" sz="6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Rectangle 7"/>
          <p:cNvSpPr txBox="1">
            <a:spLocks noChangeArrowheads="1"/>
          </p:cNvSpPr>
          <p:nvPr/>
        </p:nvSpPr>
        <p:spPr bwMode="auto">
          <a:xfrm>
            <a:off x="5717382" y="4837448"/>
            <a:ext cx="3835866"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7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spTree>
    <p:extLst>
      <p:ext uri="{BB962C8B-B14F-4D97-AF65-F5344CB8AC3E}">
        <p14:creationId xmlns="" xmlns:p14="http://schemas.microsoft.com/office/powerpoint/2010/main" val="2200362567"/>
      </p:ext>
    </p:extLst>
  </p:cSld>
  <p:clrMapOvr>
    <a:masterClrMapping/>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585788" y="219090"/>
            <a:ext cx="7321135" cy="455613"/>
          </a:xfrm>
        </p:spPr>
        <p:txBody>
          <a:bodyPr/>
          <a:lstStyle/>
          <a:p>
            <a:r>
              <a:rPr lang="zh-CN" altLang="en-US" smtClean="0"/>
              <a:t>单击此处编辑母版标题样式</a:t>
            </a:r>
            <a:endParaRPr lang="en-US"/>
          </a:p>
        </p:txBody>
      </p:sp>
      <p:pic>
        <p:nvPicPr>
          <p:cNvPr id="6" name="图片 5"/>
          <p:cNvPicPr>
            <a:picLocks noChangeAspect="1"/>
          </p:cNvPicPr>
          <p:nvPr/>
        </p:nvPicPr>
        <p:blipFill>
          <a:blip r:embed="rId2" cstate="email">
            <a:clrChange>
              <a:clrFrom>
                <a:srgbClr val="E9E9E9"/>
              </a:clrFrom>
              <a:clrTo>
                <a:srgbClr val="E9E9E9">
                  <a:alpha val="0"/>
                </a:srgbClr>
              </a:clrTo>
            </a:clrChange>
            <a:extLst>
              <a:ext uri="{28A0092B-C50C-407E-A947-70E740481C1C}">
                <a14:useLocalDpi xmlns="" xmlns:a14="http://schemas.microsoft.com/office/drawing/2010/main"/>
              </a:ext>
            </a:extLst>
          </a:blip>
          <a:stretch>
            <a:fillRect/>
          </a:stretch>
        </p:blipFill>
        <p:spPr>
          <a:xfrm>
            <a:off x="71438" y="155140"/>
            <a:ext cx="585078" cy="545412"/>
          </a:xfrm>
          <a:prstGeom prst="rect">
            <a:avLst/>
          </a:prstGeom>
        </p:spPr>
      </p:pic>
      <p:cxnSp>
        <p:nvCxnSpPr>
          <p:cNvPr id="8" name="直接连接符 7"/>
          <p:cNvCxnSpPr/>
          <p:nvPr/>
        </p:nvCxnSpPr>
        <p:spPr bwMode="auto">
          <a:xfrm flipV="1">
            <a:off x="8008018" y="362310"/>
            <a:ext cx="1135982" cy="5185"/>
          </a:xfrm>
          <a:prstGeom prst="line">
            <a:avLst/>
          </a:prstGeom>
          <a:solidFill>
            <a:schemeClr val="accent1"/>
          </a:solidFill>
          <a:ln w="9525" cap="flat" cmpd="sng" algn="ctr">
            <a:solidFill>
              <a:schemeClr val="bg1">
                <a:lumMod val="65000"/>
              </a:schemeClr>
            </a:solidFill>
            <a:prstDash val="dash"/>
            <a:round/>
            <a:headEnd type="none" w="med" len="med"/>
            <a:tailEnd type="none" w="med" len="med"/>
          </a:ln>
          <a:effectLst/>
        </p:spPr>
      </p:cxnSp>
    </p:spTree>
    <p:extLst>
      <p:ext uri="{BB962C8B-B14F-4D97-AF65-F5344CB8AC3E}">
        <p14:creationId xmlns="" xmlns:p14="http://schemas.microsoft.com/office/powerpoint/2010/main" val="5100321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08121" indent="0" algn="ctr">
              <a:buNone/>
              <a:defRPr>
                <a:solidFill>
                  <a:schemeClr val="tx1">
                    <a:tint val="75000"/>
                  </a:schemeClr>
                </a:solidFill>
              </a:defRPr>
            </a:lvl2pPr>
            <a:lvl3pPr marL="816242" indent="0" algn="ctr">
              <a:buNone/>
              <a:defRPr>
                <a:solidFill>
                  <a:schemeClr val="tx1">
                    <a:tint val="75000"/>
                  </a:schemeClr>
                </a:solidFill>
              </a:defRPr>
            </a:lvl3pPr>
            <a:lvl4pPr marL="1224362" indent="0" algn="ctr">
              <a:buNone/>
              <a:defRPr>
                <a:solidFill>
                  <a:schemeClr val="tx1">
                    <a:tint val="75000"/>
                  </a:schemeClr>
                </a:solidFill>
              </a:defRPr>
            </a:lvl4pPr>
            <a:lvl5pPr marL="1632483" indent="0" algn="ctr">
              <a:buNone/>
              <a:defRPr>
                <a:solidFill>
                  <a:schemeClr val="tx1">
                    <a:tint val="75000"/>
                  </a:schemeClr>
                </a:solidFill>
              </a:defRPr>
            </a:lvl5pPr>
            <a:lvl6pPr marL="2040603" indent="0" algn="ctr">
              <a:buNone/>
              <a:defRPr>
                <a:solidFill>
                  <a:schemeClr val="tx1">
                    <a:tint val="75000"/>
                  </a:schemeClr>
                </a:solidFill>
              </a:defRPr>
            </a:lvl6pPr>
            <a:lvl7pPr marL="2448724" indent="0" algn="ctr">
              <a:buNone/>
              <a:defRPr>
                <a:solidFill>
                  <a:schemeClr val="tx1">
                    <a:tint val="75000"/>
                  </a:schemeClr>
                </a:solidFill>
              </a:defRPr>
            </a:lvl7pPr>
            <a:lvl8pPr marL="2856845" indent="0" algn="ctr">
              <a:buNone/>
              <a:defRPr>
                <a:solidFill>
                  <a:schemeClr val="tx1">
                    <a:tint val="75000"/>
                  </a:schemeClr>
                </a:solidFill>
              </a:defRPr>
            </a:lvl8pPr>
            <a:lvl9pPr marL="326496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lIns="91438" tIns="45719" rIns="91438" bIns="45719"/>
          <a:lstStyle/>
          <a:p>
            <a:fld id="{530820CF-B880-4189-942D-D702A7CBA730}" type="datetimeFigureOut">
              <a:rPr lang="zh-CN" altLang="en-US" smtClean="0"/>
              <a:pPr/>
              <a:t>2018/1/22</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lIns="91438" tIns="45719" rIns="91438" bIns="45719"/>
          <a:lstStyle/>
          <a:p>
            <a:fld id="{0C913308-F349-4B6D-A68A-DD1791B4A57B}"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4_Title Slide">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4763" y="0"/>
            <a:ext cx="9134475" cy="5143500"/>
          </a:xfrm>
          <a:prstGeom prst="rect">
            <a:avLst/>
          </a:prstGeom>
        </p:spPr>
      </p:pic>
      <p:sp>
        <p:nvSpPr>
          <p:cNvPr id="2" name="Rectangle 2"/>
          <p:cNvSpPr txBox="1">
            <a:spLocks noChangeArrowheads="1"/>
          </p:cNvSpPr>
          <p:nvPr/>
        </p:nvSpPr>
        <p:spPr>
          <a:xfrm>
            <a:off x="1295401" y="2241552"/>
            <a:ext cx="4464050" cy="487363"/>
          </a:xfrm>
          <a:prstGeom prst="rect">
            <a:avLst/>
          </a:prstGeom>
        </p:spPr>
        <p:txBody>
          <a:bodyPr lIns="91426" tIns="45714" rIns="91426" bIns="45714"/>
          <a:lstStyle>
            <a:lvl1pPr algn="l" defTabSz="914400" rtl="0" eaLnBrk="1" latinLnBrk="0" hangingPunct="1">
              <a:spcBef>
                <a:spcPct val="0"/>
              </a:spcBef>
              <a:buNone/>
              <a:defRPr sz="2900" kern="1200">
                <a:solidFill>
                  <a:srgbClr val="3A78A2"/>
                </a:solidFill>
                <a:latin typeface="Century Gothic" pitchFamily="34" charset="0"/>
                <a:ea typeface="+mj-ea"/>
                <a:cs typeface="+mj-cs"/>
              </a:defRPr>
            </a:lvl1pPr>
          </a:lstStyle>
          <a:p>
            <a:pPr>
              <a:defRPr/>
            </a:pPr>
            <a:endParaRPr lang="zh-CN" altLang="en-US" sz="3300" b="1" dirty="0">
              <a:solidFill>
                <a:schemeClr val="tx1">
                  <a:lumMod val="75000"/>
                  <a:lumOff val="25000"/>
                </a:schemeClr>
              </a:solidFill>
              <a:ea typeface="黑体" pitchFamily="49" charset="-122"/>
            </a:endParaRPr>
          </a:p>
        </p:txBody>
      </p:sp>
      <p:sp>
        <p:nvSpPr>
          <p:cNvPr id="4" name="Rectangle 6"/>
          <p:cNvSpPr>
            <a:spLocks noGrp="1" noChangeArrowheads="1"/>
          </p:cNvSpPr>
          <p:nvPr>
            <p:ph type="sldNum" sz="quarter" idx="10"/>
          </p:nvPr>
        </p:nvSpPr>
        <p:spPr bwMode="auto">
          <a:xfrm>
            <a:off x="6594477" y="4876802"/>
            <a:ext cx="2135188" cy="182563"/>
          </a:xfrm>
          <a:prstGeom prst="rect">
            <a:avLst/>
          </a:prstGeom>
        </p:spPr>
        <p:txBody>
          <a:bodyPr lIns="68570" tIns="34286" rIns="68570" bIns="34286"/>
          <a:lstStyle>
            <a:lvl1pPr algn="r">
              <a:defRPr sz="1000" smtClean="0">
                <a:solidFill>
                  <a:schemeClr val="bg1">
                    <a:lumMod val="65000"/>
                  </a:schemeClr>
                </a:solidFill>
              </a:defRPr>
            </a:lvl1pPr>
          </a:lstStyle>
          <a:p>
            <a:pPr>
              <a:defRPr/>
            </a:pPr>
            <a:fld id="{5B1D5BB1-32A0-467E-8580-84CFE3FF1373}" type="slidenum">
              <a:rPr lang="en-US" altLang="zh-CN" smtClean="0"/>
              <a:pPr>
                <a:defRPr/>
              </a:pPr>
              <a:t>‹#›</a:t>
            </a:fld>
            <a:endParaRPr lang="en-US" altLang="zh-CN" dirty="0"/>
          </a:p>
        </p:txBody>
      </p:sp>
    </p:spTree>
    <p:extLst>
      <p:ext uri="{BB962C8B-B14F-4D97-AF65-F5344CB8AC3E}">
        <p14:creationId xmlns="" xmlns:p14="http://schemas.microsoft.com/office/powerpoint/2010/main" val="2837689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2408325"/>
            <a:ext cx="8064500" cy="553998"/>
          </a:xfrm>
        </p:spPr>
        <p:txBody>
          <a:bodyPr wrap="square">
            <a:spAutoFit/>
          </a:body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4356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39750" y="761713"/>
            <a:ext cx="8064500" cy="553109"/>
          </a:xfrm>
          <a:prstGeom prst="rect">
            <a:avLst/>
          </a:prstGeom>
        </p:spPr>
        <p:txBody>
          <a:bodyPr>
            <a:spAutoFit/>
          </a:bodyPr>
          <a:lstStyle>
            <a:lvl1pPr>
              <a:defRPr b="0"/>
            </a:lvl1pPr>
          </a:lstStyle>
          <a:p>
            <a:r>
              <a:rPr lang="zh-CN" altLang="en-US" dirty="0" smtClean="0"/>
              <a:t>目录</a:t>
            </a:r>
            <a:endParaRPr lang="zh-CN" altLang="en-US" dirty="0"/>
          </a:p>
        </p:txBody>
      </p:sp>
      <p:sp>
        <p:nvSpPr>
          <p:cNvPr id="3" name="内容占位符 2"/>
          <p:cNvSpPr>
            <a:spLocks noGrp="1"/>
          </p:cNvSpPr>
          <p:nvPr>
            <p:ph idx="1"/>
          </p:nvPr>
        </p:nvSpPr>
        <p:spPr>
          <a:xfrm>
            <a:off x="539750" y="1503752"/>
            <a:ext cx="8064500" cy="1443472"/>
          </a:xfrm>
          <a:prstGeom prst="rect">
            <a:avLst/>
          </a:prstGeom>
        </p:spPr>
        <p:txBody>
          <a:bodyPr>
            <a:spAutoFit/>
          </a:bodyPr>
          <a:lstStyle>
            <a:lvl1pPr>
              <a:defRPr b="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352265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727"/>
            <a:ext cx="8064500" cy="522332"/>
          </a:xfrm>
          <a:prstGeom prst="rect">
            <a:avLst/>
          </a:prstGeom>
        </p:spPr>
        <p:txBody>
          <a:bodyPr>
            <a:spAutoFit/>
          </a:bodyPr>
          <a:lstStyle>
            <a:lvl1pPr>
              <a:defRPr sz="30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39750" y="1094511"/>
            <a:ext cx="8064500" cy="1443472"/>
          </a:xfrm>
          <a:prstGeom prst="rect">
            <a:avLst/>
          </a:prstGeom>
        </p:spPr>
        <p:txBody>
          <a:bodyPr>
            <a:spAutoFit/>
          </a:bodyPr>
          <a:lstStyle>
            <a:lvl1pPr>
              <a:tabLst>
                <a:tab pos="3319463" algn="l"/>
              </a:tabLst>
              <a:defRPr b="0">
                <a:solidFill>
                  <a:srgbClr val="006600"/>
                </a:solidFill>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1673579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59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727"/>
            <a:ext cx="8064500" cy="522332"/>
          </a:xfrm>
          <a:prstGeom prst="rect">
            <a:avLst/>
          </a:prstGeom>
        </p:spPr>
        <p:txBody>
          <a:bodyPr>
            <a:spAutoFit/>
          </a:bodyPr>
          <a:lstStyle>
            <a:lvl1pPr>
              <a:defRPr sz="3000">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39750" y="1094511"/>
            <a:ext cx="8064500" cy="1443472"/>
          </a:xfrm>
          <a:prstGeom prst="rect">
            <a:avLst/>
          </a:prstGeom>
        </p:spPr>
        <p:txBody>
          <a:bodyPr>
            <a:spAutoFit/>
          </a:bodyPr>
          <a:lstStyle>
            <a:lvl1pPr>
              <a:tabLst>
                <a:tab pos="3319463" algn="l"/>
              </a:tabLst>
              <a:defRPr b="0">
                <a:solidFill>
                  <a:srgbClr val="006600"/>
                </a:solidFill>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167357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727"/>
            <a:ext cx="8064500" cy="522332"/>
          </a:xfrm>
          <a:prstGeom prst="rect">
            <a:avLst/>
          </a:prstGeom>
        </p:spPr>
        <p:txBody>
          <a:bodyPr>
            <a:spAutoFit/>
          </a:bodyPr>
          <a:lstStyle>
            <a:lvl1pPr>
              <a:defRPr sz="3000">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39750" y="1094511"/>
            <a:ext cx="8064500" cy="1443472"/>
          </a:xfrm>
          <a:prstGeom prst="rect">
            <a:avLst/>
          </a:prstGeom>
        </p:spPr>
        <p:txBody>
          <a:bodyPr>
            <a:spAutoFit/>
          </a:bodyPr>
          <a:lstStyle>
            <a:lvl1pPr>
              <a:tabLst>
                <a:tab pos="3319463" algn="l"/>
              </a:tabLst>
              <a:defRPr b="0">
                <a:solidFill>
                  <a:srgbClr val="006600"/>
                </a:solidFill>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1673579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750" y="476727"/>
            <a:ext cx="8064500" cy="522332"/>
          </a:xfrm>
          <a:prstGeom prst="rect">
            <a:avLst/>
          </a:prstGeom>
        </p:spPr>
        <p:txBody>
          <a:bodyPr>
            <a:spAutoFit/>
          </a:bodyPr>
          <a:lstStyle>
            <a:lvl1pPr>
              <a:defRPr sz="3000">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39750" y="1094511"/>
            <a:ext cx="8064500" cy="1443472"/>
          </a:xfrm>
          <a:prstGeom prst="rect">
            <a:avLst/>
          </a:prstGeom>
        </p:spPr>
        <p:txBody>
          <a:bodyPr>
            <a:spAutoFit/>
          </a:bodyPr>
          <a:lstStyle>
            <a:lvl1pPr>
              <a:tabLst>
                <a:tab pos="3319463" algn="l"/>
              </a:tabLst>
              <a:defRPr b="0">
                <a:solidFill>
                  <a:srgbClr val="006600"/>
                </a:solidFill>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 xmlns:p14="http://schemas.microsoft.com/office/powerpoint/2010/main" val="167357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bwMode="auto">
          <a:xfrm>
            <a:off x="7008813" y="4648201"/>
            <a:ext cx="2135188" cy="182563"/>
          </a:xfrm>
          <a:prstGeom prst="rect">
            <a:avLst/>
          </a:prstGeom>
        </p:spPr>
        <p:txBody>
          <a:bodyPr lIns="68571" tIns="34286" rIns="68571" bIns="34286"/>
          <a:lstStyle>
            <a:lvl1pPr algn="r">
              <a:defRPr sz="1000" smtClean="0">
                <a:solidFill>
                  <a:schemeClr val="tx1">
                    <a:lumMod val="50000"/>
                    <a:lumOff val="50000"/>
                  </a:schemeClr>
                </a:solidFill>
              </a:defRPr>
            </a:lvl1pPr>
          </a:lstStyle>
          <a:p>
            <a:pPr>
              <a:defRPr/>
            </a:pPr>
            <a:fld id="{5B1D5BB1-32A0-467E-8580-84CFE3FF1373}" type="slidenum">
              <a:rPr lang="en-US" altLang="zh-CN" smtClean="0"/>
              <a:pPr>
                <a:defRPr/>
              </a:pPr>
              <a:t>‹#›</a:t>
            </a:fld>
            <a:endParaRPr lang="en-US" altLang="zh-CN" dirty="0"/>
          </a:p>
        </p:txBody>
      </p:sp>
      <p:sp>
        <p:nvSpPr>
          <p:cNvPr id="9" name="Rectangle 7"/>
          <p:cNvSpPr txBox="1">
            <a:spLocks noChangeArrowheads="1"/>
          </p:cNvSpPr>
          <p:nvPr/>
        </p:nvSpPr>
        <p:spPr bwMode="auto">
          <a:xfrm>
            <a:off x="6490387" y="4980785"/>
            <a:ext cx="2933648"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en-US" altLang="zh-CN" sz="6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endParaRPr lang="en-US" altLang="zh-CN" sz="6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3" name="Rectangle 7"/>
          <p:cNvSpPr txBox="1">
            <a:spLocks noChangeArrowheads="1"/>
          </p:cNvSpPr>
          <p:nvPr/>
        </p:nvSpPr>
        <p:spPr bwMode="auto">
          <a:xfrm>
            <a:off x="5776913" y="4875548"/>
            <a:ext cx="3835866"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7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6" name="图片 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 xmlns:p14="http://schemas.microsoft.com/office/powerpoint/2010/main" val="222115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1.xml"/><Relationship Id="rId7" Type="http://schemas.openxmlformats.org/officeDocument/2006/relationships/theme" Target="../theme/theme1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3.png"/><Relationship Id="rId5" Type="http://schemas.openxmlformats.org/officeDocument/2006/relationships/slideLayout" Target="../slideLayouts/slideLayout13.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0" y="799381"/>
            <a:ext cx="9144000" cy="2206638"/>
          </a:xfrm>
          <a:prstGeom prst="rect">
            <a:avLst/>
          </a:prstGeom>
        </p:spPr>
      </p:pic>
      <p:sp>
        <p:nvSpPr>
          <p:cNvPr id="1027" name="Rectangle 8"/>
          <p:cNvSpPr>
            <a:spLocks noGrp="1" noChangeArrowheads="1"/>
          </p:cNvSpPr>
          <p:nvPr>
            <p:ph type="title"/>
          </p:nvPr>
        </p:nvSpPr>
        <p:spPr bwMode="auto">
          <a:xfrm>
            <a:off x="539750" y="3058806"/>
            <a:ext cx="8060223" cy="553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grpSp>
        <p:nvGrpSpPr>
          <p:cNvPr id="3" name="组合 2"/>
          <p:cNvGrpSpPr/>
          <p:nvPr userDrawn="1"/>
        </p:nvGrpSpPr>
        <p:grpSpPr>
          <a:xfrm>
            <a:off x="539750" y="4357644"/>
            <a:ext cx="8060223" cy="558000"/>
            <a:chOff x="539750" y="4357644"/>
            <a:chExt cx="8060223" cy="558000"/>
          </a:xfrm>
        </p:grpSpPr>
        <p:sp>
          <p:nvSpPr>
            <p:cNvPr id="152" name="Text Box 5"/>
            <p:cNvSpPr txBox="1">
              <a:spLocks noChangeArrowheads="1"/>
            </p:cNvSpPr>
            <p:nvPr userDrawn="1"/>
          </p:nvSpPr>
          <p:spPr bwMode="auto">
            <a:xfrm>
              <a:off x="539750" y="4777145"/>
              <a:ext cx="1927112" cy="13849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6856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032" name="Picture 89" descr="Huawei logo"/>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043178" y="4357644"/>
              <a:ext cx="556795" cy="5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1" name="图片 10"/>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39750" y="354472"/>
            <a:ext cx="844491" cy="324000"/>
          </a:xfrm>
          <a:prstGeom prst="rect">
            <a:avLst/>
          </a:prstGeom>
        </p:spPr>
      </p:pic>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6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spcBef>
          <a:spcPct val="20000"/>
        </a:spcBef>
        <a:spcAft>
          <a:spcPct val="0"/>
        </a:spcAft>
        <a:buClr>
          <a:srgbClr val="990000"/>
        </a:buClr>
        <a:buChar char="•"/>
        <a:defRPr sz="1800" b="1">
          <a:solidFill>
            <a:schemeClr val="tx1"/>
          </a:solidFill>
          <a:latin typeface="+mn-lt"/>
          <a:ea typeface="+mn-ea"/>
          <a:cs typeface="+mn-cs"/>
        </a:defRPr>
      </a:lvl1pPr>
      <a:lvl2pPr marL="557064" indent="-214255" algn="l" rtl="0" eaLnBrk="0" fontAlgn="base" hangingPunct="0">
        <a:spcBef>
          <a:spcPct val="20000"/>
        </a:spcBef>
        <a:spcAft>
          <a:spcPct val="0"/>
        </a:spcAft>
        <a:buFont typeface="Arial" pitchFamily="34" charset="0"/>
        <a:buChar char="›"/>
        <a:defRPr sz="1500">
          <a:solidFill>
            <a:schemeClr val="tx1"/>
          </a:solidFill>
          <a:latin typeface="+mn-lt"/>
          <a:ea typeface="+mn-ea"/>
          <a:cs typeface="+mn-cs"/>
        </a:defRPr>
      </a:lvl2pPr>
      <a:lvl3pPr marL="857021" indent="-17140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199830" indent="-171404" algn="l" rtl="0" eaLnBrk="0" fontAlgn="base" hangingPunct="0">
        <a:spcBef>
          <a:spcPct val="20000"/>
        </a:spcBef>
        <a:spcAft>
          <a:spcPct val="0"/>
        </a:spcAft>
        <a:buChar char="–"/>
        <a:defRPr sz="1200">
          <a:solidFill>
            <a:schemeClr val="tx1"/>
          </a:solidFill>
          <a:latin typeface="+mn-lt"/>
          <a:ea typeface="+mn-ea"/>
          <a:cs typeface="+mn-cs"/>
        </a:defRPr>
      </a:lvl4pPr>
      <a:lvl5pPr marL="1542639" indent="-171404" algn="l" rtl="0" eaLnBrk="0" fontAlgn="base" hangingPunct="0">
        <a:spcBef>
          <a:spcPct val="20000"/>
        </a:spcBef>
        <a:spcAft>
          <a:spcPct val="0"/>
        </a:spcAft>
        <a:buFont typeface="Arial" pitchFamily="34" charset="0"/>
        <a:buChar char="~"/>
        <a:defRPr sz="12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585787" y="476265"/>
            <a:ext cx="7872413" cy="455613"/>
          </a:xfrm>
          <a:prstGeom prst="rect">
            <a:avLst/>
          </a:prstGeom>
          <a:noFill/>
          <a:ln w="9525">
            <a:noFill/>
            <a:miter lim="800000"/>
            <a:headEnd/>
            <a:tailEnd/>
          </a:ln>
        </p:spPr>
        <p:txBody>
          <a:bodyPr vert="horz" wrap="square" lIns="68571" tIns="34286" rIns="68571" bIns="34286" numCol="1" anchor="ctr" anchorCtr="0" compatLnSpc="1">
            <a:prstTxWarp prst="textNoShape">
              <a:avLst/>
            </a:prstTxWarp>
          </a:bodyPr>
          <a:lstStyle/>
          <a:p>
            <a:pPr lvl="0"/>
            <a:r>
              <a:rPr lang="zh-CN" altLang="en-US" dirty="0" smtClean="0"/>
              <a:t>单击此处编辑母版标题样式</a:t>
            </a:r>
          </a:p>
        </p:txBody>
      </p:sp>
      <p:sp>
        <p:nvSpPr>
          <p:cNvPr id="1028" name="Rectangle 3"/>
          <p:cNvSpPr>
            <a:spLocks noGrp="1" noChangeArrowheads="1"/>
          </p:cNvSpPr>
          <p:nvPr>
            <p:ph type="body" idx="1"/>
          </p:nvPr>
        </p:nvSpPr>
        <p:spPr bwMode="auto">
          <a:xfrm>
            <a:off x="585787" y="931878"/>
            <a:ext cx="7872413" cy="3638550"/>
          </a:xfrm>
          <a:prstGeom prst="rect">
            <a:avLst/>
          </a:prstGeom>
          <a:noFill/>
          <a:ln w="9525">
            <a:noFill/>
            <a:miter lim="800000"/>
            <a:headEnd/>
            <a:tailEnd/>
          </a:ln>
        </p:spPr>
        <p:txBody>
          <a:bodyPr vert="horz" wrap="square" lIns="68571" tIns="34286" rIns="68571" bIns="3428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 name="Rectangle 7"/>
          <p:cNvSpPr txBox="1">
            <a:spLocks noChangeArrowheads="1"/>
          </p:cNvSpPr>
          <p:nvPr/>
        </p:nvSpPr>
        <p:spPr bwMode="auto">
          <a:xfrm>
            <a:off x="6452287" y="4942685"/>
            <a:ext cx="2933648"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en-US" altLang="zh-CN" sz="6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Confidential ©2015 iSoftStone Holdings Limited. All Rights Reserved.</a:t>
            </a:r>
            <a:endParaRPr lang="en-US" altLang="zh-CN" sz="6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0" name="Rectangle 7"/>
          <p:cNvSpPr txBox="1">
            <a:spLocks noChangeArrowheads="1"/>
          </p:cNvSpPr>
          <p:nvPr/>
        </p:nvSpPr>
        <p:spPr bwMode="auto">
          <a:xfrm>
            <a:off x="5717382" y="4837448"/>
            <a:ext cx="3835866" cy="192881"/>
          </a:xfrm>
          <a:prstGeom prst="rect">
            <a:avLst/>
          </a:prstGeom>
          <a:noFill/>
          <a:ln w="9525">
            <a:noFill/>
            <a:miter lim="800000"/>
            <a:headEnd/>
            <a:tailEnd/>
          </a:ln>
          <a:effectLst/>
        </p:spPr>
        <p:txBody>
          <a:bodyPr lIns="68580" tIns="34290" rIns="68580" bIns="34290"/>
          <a:lstStyle>
            <a:lvl1pPr>
              <a:defRPr sz="1000">
                <a:solidFill>
                  <a:schemeClr val="bg1"/>
                </a:solidFill>
                <a:latin typeface="Century Gothic" pitchFamily="34" charset="0"/>
              </a:defRPr>
            </a:lvl1pPr>
          </a:lstStyle>
          <a:p>
            <a:pPr>
              <a:defRPr/>
            </a:pP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中国智慧城市与产业互联网（互联网</a:t>
            </a:r>
            <a:r>
              <a:rPr lang="en-US" altLang="zh-CN"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a:t>
            </a:r>
            <a:r>
              <a:rPr lang="zh-CN" altLang="en-US" sz="700" dirty="0" smtClean="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rPr>
              <a:t>）建设的领导者，领先的创新型技术服务提供商。</a:t>
            </a:r>
            <a:endParaRPr lang="en-US" altLang="zh-CN" sz="700" dirty="0">
              <a:solidFill>
                <a:schemeClr val="tx1">
                  <a:lumMod val="50000"/>
                  <a:lumOff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12" name="图片 11" descr="中文彩色横版.png"/>
          <p:cNvPicPr>
            <a:picLocks noChangeAspect="1"/>
          </p:cNvPicPr>
          <p:nvPr/>
        </p:nvPicPr>
        <p:blipFill>
          <a:blip r:embed="rId8" cstate="email">
            <a:extLst>
              <a:ext uri="{28A0092B-C50C-407E-A947-70E740481C1C}">
                <a14:useLocalDpi xmlns="" xmlns:a14="http://schemas.microsoft.com/office/drawing/2010/main"/>
              </a:ext>
            </a:extLst>
          </a:blip>
          <a:stretch>
            <a:fillRect/>
          </a:stretch>
        </p:blipFill>
        <p:spPr>
          <a:xfrm>
            <a:off x="102421" y="4818300"/>
            <a:ext cx="776261" cy="235000"/>
          </a:xfrm>
          <a:prstGeom prst="rect">
            <a:avLst/>
          </a:prstGeom>
        </p:spPr>
      </p:pic>
      <p:pic>
        <p:nvPicPr>
          <p:cNvPr id="7" name="图片 6"/>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0" y="799381"/>
            <a:ext cx="9144000" cy="2206638"/>
          </a:xfrm>
          <a:prstGeom prst="rect">
            <a:avLst/>
          </a:prstGeom>
        </p:spPr>
      </p:pic>
      <p:grpSp>
        <p:nvGrpSpPr>
          <p:cNvPr id="8" name="组合 7"/>
          <p:cNvGrpSpPr/>
          <p:nvPr userDrawn="1"/>
        </p:nvGrpSpPr>
        <p:grpSpPr>
          <a:xfrm>
            <a:off x="539750" y="4357644"/>
            <a:ext cx="8060223" cy="558000"/>
            <a:chOff x="539750" y="4357644"/>
            <a:chExt cx="8060223" cy="558000"/>
          </a:xfrm>
        </p:grpSpPr>
        <p:sp>
          <p:nvSpPr>
            <p:cNvPr id="11" name="Text Box 5"/>
            <p:cNvSpPr txBox="1">
              <a:spLocks noChangeArrowheads="1"/>
            </p:cNvSpPr>
            <p:nvPr userDrawn="1"/>
          </p:nvSpPr>
          <p:spPr bwMode="auto">
            <a:xfrm>
              <a:off x="539750" y="4777145"/>
              <a:ext cx="1927112" cy="13849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6856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3" name="Picture 89" descr="Huawei logo"/>
            <p:cNvPicPr>
              <a:picLocks noChangeAspect="1" noChangeArrowheads="1"/>
            </p:cNvPicPr>
            <p:nvPr userDrawn="1"/>
          </p:nvPicPr>
          <p:blipFill>
            <a:blip r:embed="rId10" cstate="print">
              <a:extLst>
                <a:ext uri="{28A0092B-C50C-407E-A947-70E740481C1C}">
                  <a14:useLocalDpi xmlns="" xmlns:a14="http://schemas.microsoft.com/office/drawing/2010/main" val="0"/>
                </a:ext>
              </a:extLst>
            </a:blip>
            <a:srcRect/>
            <a:stretch>
              <a:fillRect/>
            </a:stretch>
          </p:blipFill>
          <p:spPr bwMode="auto">
            <a:xfrm>
              <a:off x="8043178" y="4357644"/>
              <a:ext cx="556795" cy="5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图片 13"/>
          <p:cNvPicPr>
            <a:picLocks noChangeAspect="1"/>
          </p:cNvPicPr>
          <p:nvPr userDrawn="1"/>
        </p:nvPicPr>
        <p:blipFill>
          <a:blip r:embed="rId11" cstate="print">
            <a:extLst>
              <a:ext uri="{28A0092B-C50C-407E-A947-70E740481C1C}">
                <a14:useLocalDpi xmlns="" xmlns:a14="http://schemas.microsoft.com/office/drawing/2010/main" val="0"/>
              </a:ext>
            </a:extLst>
          </a:blip>
          <a:stretch>
            <a:fillRect/>
          </a:stretch>
        </p:blipFill>
        <p:spPr>
          <a:xfrm>
            <a:off x="539750" y="354472"/>
            <a:ext cx="844491" cy="324000"/>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Lst>
  <mc:AlternateContent xmlns:mc="http://schemas.openxmlformats.org/markup-compatibility/2006">
    <mc:Choice xmlns=""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txStyles>
    <p:titleStyle>
      <a:lvl1pPr algn="l" defTabSz="912791" rtl="0" eaLnBrk="1" fontAlgn="base" hangingPunct="1">
        <a:spcBef>
          <a:spcPct val="0"/>
        </a:spcBef>
        <a:spcAft>
          <a:spcPct val="0"/>
        </a:spcAft>
        <a:defRPr sz="2400" b="0">
          <a:solidFill>
            <a:schemeClr val="tx1">
              <a:lumMod val="95000"/>
              <a:lumOff val="5000"/>
            </a:schemeClr>
          </a:solidFill>
          <a:latin typeface="微软雅黑" panose="020B0503020204020204" pitchFamily="34" charset="-122"/>
          <a:ea typeface="微软雅黑" panose="020B0503020204020204" pitchFamily="34" charset="-122"/>
          <a:cs typeface="+mj-cs"/>
        </a:defRPr>
      </a:lvl1pPr>
      <a:lvl2pPr algn="l" defTabSz="912791" rtl="0" eaLnBrk="1" fontAlgn="base" hangingPunct="1">
        <a:spcBef>
          <a:spcPct val="0"/>
        </a:spcBef>
        <a:spcAft>
          <a:spcPct val="0"/>
        </a:spcAft>
        <a:defRPr sz="2400" b="1">
          <a:solidFill>
            <a:srgbClr val="262626"/>
          </a:solidFill>
          <a:latin typeface="Century Gothic"/>
          <a:ea typeface="宋体" charset="-122"/>
        </a:defRPr>
      </a:lvl2pPr>
      <a:lvl3pPr algn="l" defTabSz="912791" rtl="0" eaLnBrk="1" fontAlgn="base" hangingPunct="1">
        <a:spcBef>
          <a:spcPct val="0"/>
        </a:spcBef>
        <a:spcAft>
          <a:spcPct val="0"/>
        </a:spcAft>
        <a:defRPr sz="2400" b="1">
          <a:solidFill>
            <a:srgbClr val="262626"/>
          </a:solidFill>
          <a:latin typeface="Century Gothic"/>
          <a:ea typeface="宋体" charset="-122"/>
        </a:defRPr>
      </a:lvl3pPr>
      <a:lvl4pPr algn="l" defTabSz="912791" rtl="0" eaLnBrk="1" fontAlgn="base" hangingPunct="1">
        <a:spcBef>
          <a:spcPct val="0"/>
        </a:spcBef>
        <a:spcAft>
          <a:spcPct val="0"/>
        </a:spcAft>
        <a:defRPr sz="2400" b="1">
          <a:solidFill>
            <a:srgbClr val="262626"/>
          </a:solidFill>
          <a:latin typeface="Century Gothic"/>
          <a:ea typeface="宋体" charset="-122"/>
        </a:defRPr>
      </a:lvl4pPr>
      <a:lvl5pPr algn="l" defTabSz="912791" rtl="0" eaLnBrk="1" fontAlgn="base" hangingPunct="1">
        <a:spcBef>
          <a:spcPct val="0"/>
        </a:spcBef>
        <a:spcAft>
          <a:spcPct val="0"/>
        </a:spcAft>
        <a:defRPr sz="2400" b="1">
          <a:solidFill>
            <a:srgbClr val="262626"/>
          </a:solidFill>
          <a:latin typeface="Century Gothic"/>
          <a:ea typeface="宋体" charset="-122"/>
        </a:defRPr>
      </a:lvl5pPr>
      <a:lvl6pPr marL="414670" algn="ctr" defTabSz="914291" rtl="0" eaLnBrk="1" fontAlgn="base" hangingPunct="1">
        <a:spcBef>
          <a:spcPct val="0"/>
        </a:spcBef>
        <a:spcAft>
          <a:spcPct val="0"/>
        </a:spcAft>
        <a:defRPr sz="4400">
          <a:solidFill>
            <a:schemeClr val="tx2"/>
          </a:solidFill>
          <a:latin typeface="Arial" charset="0"/>
          <a:ea typeface="宋体" charset="-122"/>
        </a:defRPr>
      </a:lvl6pPr>
      <a:lvl7pPr marL="829340" algn="ctr" defTabSz="914291" rtl="0" eaLnBrk="1" fontAlgn="base" hangingPunct="1">
        <a:spcBef>
          <a:spcPct val="0"/>
        </a:spcBef>
        <a:spcAft>
          <a:spcPct val="0"/>
        </a:spcAft>
        <a:defRPr sz="4400">
          <a:solidFill>
            <a:schemeClr val="tx2"/>
          </a:solidFill>
          <a:latin typeface="Arial" charset="0"/>
          <a:ea typeface="宋体" charset="-122"/>
        </a:defRPr>
      </a:lvl7pPr>
      <a:lvl8pPr marL="1244010" algn="ctr" defTabSz="914291" rtl="0" eaLnBrk="1" fontAlgn="base" hangingPunct="1">
        <a:spcBef>
          <a:spcPct val="0"/>
        </a:spcBef>
        <a:spcAft>
          <a:spcPct val="0"/>
        </a:spcAft>
        <a:defRPr sz="4400">
          <a:solidFill>
            <a:schemeClr val="tx2"/>
          </a:solidFill>
          <a:latin typeface="Arial" charset="0"/>
          <a:ea typeface="宋体" charset="-122"/>
        </a:defRPr>
      </a:lvl8pPr>
      <a:lvl9pPr marL="1658681" algn="ctr" defTabSz="914291" rtl="0" eaLnBrk="1" fontAlgn="base" hangingPunct="1">
        <a:spcBef>
          <a:spcPct val="0"/>
        </a:spcBef>
        <a:spcAft>
          <a:spcPct val="0"/>
        </a:spcAft>
        <a:defRPr sz="4400">
          <a:solidFill>
            <a:schemeClr val="tx2"/>
          </a:solidFill>
          <a:latin typeface="Arial" charset="0"/>
          <a:ea typeface="宋体" charset="-122"/>
        </a:defRPr>
      </a:lvl9pPr>
    </p:titleStyle>
    <p:bodyStyle>
      <a:lvl1pPr marL="341305" indent="-341305" algn="l" defTabSz="912791"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742931" indent="-285743" algn="l" defTabSz="912791"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2pPr>
      <a:lvl3pPr marL="1142972" indent="-228594" algn="l" defTabSz="912791"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3pPr>
      <a:lvl4pPr marL="1598573" indent="-228594" algn="l" defTabSz="912791"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4pPr>
      <a:lvl5pPr marL="2057348" indent="-228594" algn="l" defTabSz="912791" rtl="0" eaLnBrk="1" fontAlgn="base" hangingPunct="1">
        <a:spcBef>
          <a:spcPct val="20000"/>
        </a:spcBef>
        <a:spcAft>
          <a:spcPct val="0"/>
        </a:spcAft>
        <a:buChar char="»"/>
        <a:defRPr>
          <a:solidFill>
            <a:schemeClr val="tx1">
              <a:lumMod val="75000"/>
              <a:lumOff val="25000"/>
            </a:schemeClr>
          </a:solidFill>
          <a:latin typeface="微软雅黑" panose="020B0503020204020204" pitchFamily="34" charset="-122"/>
          <a:ea typeface="微软雅黑" panose="020B0503020204020204" pitchFamily="34" charset="-122"/>
        </a:defRPr>
      </a:lvl5pPr>
      <a:lvl6pPr marL="2472182" indent="-228933" algn="l" defTabSz="914291" rtl="0" eaLnBrk="1" fontAlgn="base" hangingPunct="1">
        <a:spcBef>
          <a:spcPct val="20000"/>
        </a:spcBef>
        <a:spcAft>
          <a:spcPct val="0"/>
        </a:spcAft>
        <a:buChar char="»"/>
        <a:defRPr sz="2000">
          <a:solidFill>
            <a:schemeClr val="tx1"/>
          </a:solidFill>
          <a:latin typeface="+mn-lt"/>
          <a:ea typeface="+mn-ea"/>
        </a:defRPr>
      </a:lvl6pPr>
      <a:lvl7pPr marL="2886853" indent="-228933" algn="l" defTabSz="914291" rtl="0" eaLnBrk="1" fontAlgn="base" hangingPunct="1">
        <a:spcBef>
          <a:spcPct val="20000"/>
        </a:spcBef>
        <a:spcAft>
          <a:spcPct val="0"/>
        </a:spcAft>
        <a:buChar char="»"/>
        <a:defRPr sz="2000">
          <a:solidFill>
            <a:schemeClr val="tx1"/>
          </a:solidFill>
          <a:latin typeface="+mn-lt"/>
          <a:ea typeface="+mn-ea"/>
        </a:defRPr>
      </a:lvl7pPr>
      <a:lvl8pPr marL="3301523" indent="-228933" algn="l" defTabSz="914291" rtl="0" eaLnBrk="1" fontAlgn="base" hangingPunct="1">
        <a:spcBef>
          <a:spcPct val="20000"/>
        </a:spcBef>
        <a:spcAft>
          <a:spcPct val="0"/>
        </a:spcAft>
        <a:buChar char="»"/>
        <a:defRPr sz="2000">
          <a:solidFill>
            <a:schemeClr val="tx1"/>
          </a:solidFill>
          <a:latin typeface="+mn-lt"/>
          <a:ea typeface="+mn-ea"/>
        </a:defRPr>
      </a:lvl8pPr>
      <a:lvl9pPr marL="3716193" indent="-228933" algn="l" defTabSz="914291"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829340" rtl="0" eaLnBrk="1" latinLnBrk="0" hangingPunct="1">
        <a:defRPr sz="1600" kern="1200">
          <a:solidFill>
            <a:schemeClr val="tx1"/>
          </a:solidFill>
          <a:latin typeface="+mn-lt"/>
          <a:ea typeface="+mn-ea"/>
          <a:cs typeface="+mn-cs"/>
        </a:defRPr>
      </a:lvl1pPr>
      <a:lvl2pPr marL="414670" algn="l" defTabSz="829340" rtl="0" eaLnBrk="1" latinLnBrk="0" hangingPunct="1">
        <a:defRPr sz="1600" kern="1200">
          <a:solidFill>
            <a:schemeClr val="tx1"/>
          </a:solidFill>
          <a:latin typeface="+mn-lt"/>
          <a:ea typeface="+mn-ea"/>
          <a:cs typeface="+mn-cs"/>
        </a:defRPr>
      </a:lvl2pPr>
      <a:lvl3pPr marL="829340" algn="l" defTabSz="829340" rtl="0" eaLnBrk="1" latinLnBrk="0" hangingPunct="1">
        <a:defRPr sz="1600" kern="1200">
          <a:solidFill>
            <a:schemeClr val="tx1"/>
          </a:solidFill>
          <a:latin typeface="+mn-lt"/>
          <a:ea typeface="+mn-ea"/>
          <a:cs typeface="+mn-cs"/>
        </a:defRPr>
      </a:lvl3pPr>
      <a:lvl4pPr marL="1244010" algn="l" defTabSz="829340" rtl="0" eaLnBrk="1" latinLnBrk="0" hangingPunct="1">
        <a:defRPr sz="1600" kern="1200">
          <a:solidFill>
            <a:schemeClr val="tx1"/>
          </a:solidFill>
          <a:latin typeface="+mn-lt"/>
          <a:ea typeface="+mn-ea"/>
          <a:cs typeface="+mn-cs"/>
        </a:defRPr>
      </a:lvl4pPr>
      <a:lvl5pPr marL="1658681" algn="l" defTabSz="829340" rtl="0" eaLnBrk="1" latinLnBrk="0" hangingPunct="1">
        <a:defRPr sz="1600" kern="1200">
          <a:solidFill>
            <a:schemeClr val="tx1"/>
          </a:solidFill>
          <a:latin typeface="+mn-lt"/>
          <a:ea typeface="+mn-ea"/>
          <a:cs typeface="+mn-cs"/>
        </a:defRPr>
      </a:lvl5pPr>
      <a:lvl6pPr marL="2073350" algn="l" defTabSz="829340" rtl="0" eaLnBrk="1" latinLnBrk="0" hangingPunct="1">
        <a:defRPr sz="1600" kern="1200">
          <a:solidFill>
            <a:schemeClr val="tx1"/>
          </a:solidFill>
          <a:latin typeface="+mn-lt"/>
          <a:ea typeface="+mn-ea"/>
          <a:cs typeface="+mn-cs"/>
        </a:defRPr>
      </a:lvl6pPr>
      <a:lvl7pPr marL="2488020" algn="l" defTabSz="829340" rtl="0" eaLnBrk="1" latinLnBrk="0" hangingPunct="1">
        <a:defRPr sz="1600" kern="1200">
          <a:solidFill>
            <a:schemeClr val="tx1"/>
          </a:solidFill>
          <a:latin typeface="+mn-lt"/>
          <a:ea typeface="+mn-ea"/>
          <a:cs typeface="+mn-cs"/>
        </a:defRPr>
      </a:lvl7pPr>
      <a:lvl8pPr marL="2902691" algn="l" defTabSz="829340" rtl="0" eaLnBrk="1" latinLnBrk="0" hangingPunct="1">
        <a:defRPr sz="1600" kern="1200">
          <a:solidFill>
            <a:schemeClr val="tx1"/>
          </a:solidFill>
          <a:latin typeface="+mn-lt"/>
          <a:ea typeface="+mn-ea"/>
          <a:cs typeface="+mn-cs"/>
        </a:defRPr>
      </a:lvl8pPr>
      <a:lvl9pPr marL="3317360" algn="l" defTabSz="829340"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719555" y="0"/>
            <a:ext cx="7423155" cy="3100077"/>
          </a:xfrm>
          <a:prstGeom prst="rect">
            <a:avLst/>
          </a:prstGeom>
        </p:spPr>
      </p:pic>
      <p:sp>
        <p:nvSpPr>
          <p:cNvPr id="1027" name="Rectangle 8"/>
          <p:cNvSpPr>
            <a:spLocks noGrp="1" noChangeArrowheads="1"/>
          </p:cNvSpPr>
          <p:nvPr>
            <p:ph type="title"/>
          </p:nvPr>
        </p:nvSpPr>
        <p:spPr bwMode="auto">
          <a:xfrm>
            <a:off x="539750" y="2408325"/>
            <a:ext cx="8064500" cy="553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1030" name="Rectangle 13"/>
          <p:cNvSpPr>
            <a:spLocks noChangeArrowheads="1"/>
          </p:cNvSpPr>
          <p:nvPr userDrawn="1"/>
        </p:nvSpPr>
        <p:spPr bwMode="auto">
          <a:xfrm>
            <a:off x="7615635" y="357188"/>
            <a:ext cx="1024862" cy="159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588012" eaLnBrk="0" hangingPunct="0"/>
            <a:r>
              <a:rPr lang="en-US" altLang="zh-CN" sz="1000" b="1">
                <a:solidFill>
                  <a:srgbClr val="666666"/>
                </a:solidFill>
                <a:latin typeface="FrutigerNext LT Bold" pitchFamily="34" charset="0"/>
                <a:ea typeface="MS PGothic" pitchFamily="34" charset="-128"/>
              </a:rPr>
              <a:t>Security Level: </a:t>
            </a:r>
          </a:p>
        </p:txBody>
      </p:sp>
      <p:grpSp>
        <p:nvGrpSpPr>
          <p:cNvPr id="12" name="组合 11"/>
          <p:cNvGrpSpPr/>
          <p:nvPr userDrawn="1"/>
        </p:nvGrpSpPr>
        <p:grpSpPr>
          <a:xfrm>
            <a:off x="539750" y="4357644"/>
            <a:ext cx="8060223" cy="558000"/>
            <a:chOff x="539750" y="4357644"/>
            <a:chExt cx="8060223" cy="558000"/>
          </a:xfrm>
        </p:grpSpPr>
        <p:sp>
          <p:nvSpPr>
            <p:cNvPr id="13" name="Text Box 5"/>
            <p:cNvSpPr txBox="1">
              <a:spLocks noChangeArrowheads="1"/>
            </p:cNvSpPr>
            <p:nvPr userDrawn="1"/>
          </p:nvSpPr>
          <p:spPr bwMode="auto">
            <a:xfrm>
              <a:off x="539750" y="4777145"/>
              <a:ext cx="1927112" cy="13849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6856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4" name="Picture 89" descr="Huawei logo"/>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043178" y="4357644"/>
              <a:ext cx="556795" cy="5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5" name="图片 14"/>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539750" y="354472"/>
            <a:ext cx="844491" cy="324000"/>
          </a:xfrm>
          <a:prstGeom prst="rect">
            <a:avLst/>
          </a:prstGeom>
        </p:spPr>
      </p:pic>
    </p:spTree>
    <p:extLst>
      <p:ext uri="{BB962C8B-B14F-4D97-AF65-F5344CB8AC3E}">
        <p14:creationId xmlns="" xmlns:p14="http://schemas.microsoft.com/office/powerpoint/2010/main" val="3581692311"/>
      </p:ext>
    </p:extLst>
  </p:cSld>
  <p:clrMap bg1="lt1" tx1="dk1" bg2="lt2" tx2="dk2" accent1="accent1" accent2="accent2" accent3="accent3" accent4="accent4" accent5="accent5" accent6="accent6" hlink="hlink" folHlink="folHlink"/>
  <p:sldLayoutIdLst>
    <p:sldLayoutId id="214748382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6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chemeClr val="bg1"/>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spcBef>
          <a:spcPct val="20000"/>
        </a:spcBef>
        <a:spcAft>
          <a:spcPct val="0"/>
        </a:spcAft>
        <a:buClr>
          <a:srgbClr val="990000"/>
        </a:buClr>
        <a:buChar char="•"/>
        <a:defRPr sz="1800" b="1">
          <a:solidFill>
            <a:schemeClr val="tx1"/>
          </a:solidFill>
          <a:latin typeface="+mn-lt"/>
          <a:ea typeface="+mn-ea"/>
          <a:cs typeface="+mn-cs"/>
        </a:defRPr>
      </a:lvl1pPr>
      <a:lvl2pPr marL="557064" indent="-214255" algn="l" rtl="0" eaLnBrk="0" fontAlgn="base" hangingPunct="0">
        <a:spcBef>
          <a:spcPct val="20000"/>
        </a:spcBef>
        <a:spcAft>
          <a:spcPct val="0"/>
        </a:spcAft>
        <a:buFont typeface="Arial" pitchFamily="34" charset="0"/>
        <a:buChar char="›"/>
        <a:defRPr sz="1500">
          <a:solidFill>
            <a:schemeClr val="tx1"/>
          </a:solidFill>
          <a:latin typeface="+mn-lt"/>
          <a:ea typeface="+mn-ea"/>
          <a:cs typeface="+mn-cs"/>
        </a:defRPr>
      </a:lvl2pPr>
      <a:lvl3pPr marL="857021" indent="-17140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199830" indent="-171404" algn="l" rtl="0" eaLnBrk="0" fontAlgn="base" hangingPunct="0">
        <a:spcBef>
          <a:spcPct val="20000"/>
        </a:spcBef>
        <a:spcAft>
          <a:spcPct val="0"/>
        </a:spcAft>
        <a:buChar char="–"/>
        <a:defRPr sz="1200">
          <a:solidFill>
            <a:schemeClr val="tx1"/>
          </a:solidFill>
          <a:latin typeface="+mn-lt"/>
          <a:ea typeface="+mn-ea"/>
          <a:cs typeface="+mn-cs"/>
        </a:defRPr>
      </a:lvl4pPr>
      <a:lvl5pPr marL="1542639" indent="-171404" algn="l" rtl="0" eaLnBrk="0" fontAlgn="base" hangingPunct="0">
        <a:spcBef>
          <a:spcPct val="20000"/>
        </a:spcBef>
        <a:spcAft>
          <a:spcPct val="0"/>
        </a:spcAft>
        <a:buFont typeface="Arial" pitchFamily="34" charset="0"/>
        <a:buChar char="~"/>
        <a:defRPr sz="12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2051" name="Rectangle 13"/>
          <p:cNvSpPr>
            <a:spLocks noGrp="1" noChangeArrowheads="1"/>
          </p:cNvSpPr>
          <p:nvPr>
            <p:ph type="title"/>
          </p:nvPr>
        </p:nvSpPr>
        <p:spPr bwMode="auto">
          <a:xfrm>
            <a:off x="539750" y="761713"/>
            <a:ext cx="8064500" cy="553109"/>
          </a:xfrm>
          <a:prstGeom prst="rect">
            <a:avLst/>
          </a:prstGeom>
          <a:noFill/>
          <a:ln>
            <a:noFill/>
          </a:ln>
          <a:effectLst/>
          <a:extLst>
            <a:ext uri="{909E8E84-426E-40DD-AFC4-6F175D3DCCD1}">
              <a14:hiddenFill xmlns="" xmlns:a14="http://schemas.microsoft.com/office/drawing/2010/main">
                <a:solidFill>
                  <a:srgbClr val="FFCC66"/>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endParaRPr lang="zh-CN" altLang="en-US" dirty="0" smtClean="0"/>
          </a:p>
        </p:txBody>
      </p:sp>
      <p:sp>
        <p:nvSpPr>
          <p:cNvPr id="2052" name="Rectangle 68"/>
          <p:cNvSpPr>
            <a:spLocks noGrp="1" noChangeArrowheads="1"/>
          </p:cNvSpPr>
          <p:nvPr>
            <p:ph type="body" idx="1"/>
          </p:nvPr>
        </p:nvSpPr>
        <p:spPr bwMode="auto">
          <a:xfrm>
            <a:off x="539750" y="150375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p>
        </p:txBody>
      </p:sp>
      <p:pic>
        <p:nvPicPr>
          <p:cNvPr id="8" name="图片 7"/>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808080"/>
        </a:buClr>
        <a:buSzPct val="60000"/>
        <a:buFont typeface="Wingdings" pitchFamily="2" charset="2"/>
        <a:buChar char="l"/>
        <a:defRPr sz="1800" b="0">
          <a:solidFill>
            <a:schemeClr val="tx1"/>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3078" name="Rectangle 13"/>
          <p:cNvSpPr>
            <a:spLocks noGrp="1" noChangeArrowheads="1"/>
          </p:cNvSpPr>
          <p:nvPr>
            <p:ph type="title"/>
          </p:nvPr>
        </p:nvSpPr>
        <p:spPr bwMode="auto">
          <a:xfrm>
            <a:off x="539750" y="476823"/>
            <a:ext cx="8064500" cy="522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3080" name="Rectangle 68"/>
          <p:cNvSpPr>
            <a:spLocks noGrp="1" noChangeArrowheads="1"/>
          </p:cNvSpPr>
          <p:nvPr>
            <p:ph type="body" idx="1"/>
          </p:nvPr>
        </p:nvSpPr>
        <p:spPr bwMode="auto">
          <a:xfrm>
            <a:off x="539750" y="109451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sp>
        <p:nvSpPr>
          <p:cNvPr id="3082" name="Rectangle 5"/>
          <p:cNvSpPr>
            <a:spLocks noChangeArrowheads="1"/>
          </p:cNvSpPr>
          <p:nvPr userDrawn="1"/>
        </p:nvSpPr>
        <p:spPr bwMode="auto">
          <a:xfrm>
            <a:off x="6654080" y="482947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r" eaLnBrk="0" hangingPunct="0">
              <a:lnSpc>
                <a:spcPct val="85000"/>
              </a:lnSpc>
            </a:pPr>
            <a:r>
              <a:rPr lang="de-DE" altLang="zh-CN" sz="1000" dirty="0">
                <a:solidFill>
                  <a:schemeClr val="tx1">
                    <a:lumMod val="75000"/>
                    <a:lumOff val="25000"/>
                  </a:schemeClr>
                </a:solidFill>
                <a:latin typeface="FrutigerNext LT Regular" pitchFamily="34" charset="0"/>
                <a:ea typeface="MS PGothic" pitchFamily="34" charset="-128"/>
              </a:rPr>
              <a:t>Page </a:t>
            </a:r>
            <a:fld id="{76BD5880-477A-4D5C-B851-21068EE03163}" type="slidenum">
              <a:rPr lang="de-DE" altLang="zh-CN" sz="1000">
                <a:solidFill>
                  <a:schemeClr val="tx1">
                    <a:lumMod val="75000"/>
                    <a:lumOff val="25000"/>
                  </a:schemeClr>
                </a:solidFill>
                <a:latin typeface="FrutigerNext LT Regular" pitchFamily="34" charset="0"/>
                <a:ea typeface="MS PGothic" pitchFamily="34" charset="-128"/>
              </a:rPr>
              <a:pPr algn="r" eaLnBrk="0" hangingPunct="0">
                <a:lnSpc>
                  <a:spcPct val="85000"/>
                </a:lnSpc>
              </a:pPr>
              <a:t>‹#›</a:t>
            </a:fld>
            <a:endParaRPr lang="en-GB" altLang="zh-CN" sz="1000" dirty="0">
              <a:solidFill>
                <a:schemeClr val="tx1">
                  <a:lumMod val="75000"/>
                  <a:lumOff val="25000"/>
                </a:schemeClr>
              </a:solidFill>
              <a:latin typeface="FrutigerNext LT Regular" pitchFamily="34" charset="0"/>
              <a:ea typeface="MS PGothic" pitchFamily="34" charset="-128"/>
            </a:endParaRPr>
          </a:p>
        </p:txBody>
      </p:sp>
      <p:pic>
        <p:nvPicPr>
          <p:cNvPr id="5" name="图片 4"/>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sldLayoutIdLst>
    <p:sldLayoutId id="214748381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0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800" b="0">
          <a:solidFill>
            <a:srgbClr val="006600"/>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539750" y="4357644"/>
            <a:ext cx="8060223" cy="558000"/>
            <a:chOff x="539750" y="4357644"/>
            <a:chExt cx="8060223" cy="558000"/>
          </a:xfrm>
        </p:grpSpPr>
        <p:sp>
          <p:nvSpPr>
            <p:cNvPr id="12" name="Text Box 5"/>
            <p:cNvSpPr txBox="1">
              <a:spLocks noChangeArrowheads="1"/>
            </p:cNvSpPr>
            <p:nvPr userDrawn="1"/>
          </p:nvSpPr>
          <p:spPr bwMode="auto">
            <a:xfrm>
              <a:off x="539750" y="4777145"/>
              <a:ext cx="1927112" cy="138499"/>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6856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3" name="Picture 89" descr="Huawei logo"/>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8043178" y="4357644"/>
              <a:ext cx="556795" cy="5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 name="图片 13"/>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354472"/>
            <a:ext cx="844491" cy="324000"/>
          </a:xfrm>
          <a:prstGeom prst="rect">
            <a:avLst/>
          </a:prstGeom>
        </p:spPr>
      </p:pic>
      <p:grpSp>
        <p:nvGrpSpPr>
          <p:cNvPr id="31" name="组合 30"/>
          <p:cNvGrpSpPr/>
          <p:nvPr userDrawn="1"/>
        </p:nvGrpSpPr>
        <p:grpSpPr>
          <a:xfrm>
            <a:off x="539750" y="2256734"/>
            <a:ext cx="4873763" cy="792138"/>
            <a:chOff x="733425" y="1947863"/>
            <a:chExt cx="7677150" cy="1247775"/>
          </a:xfrm>
          <a:solidFill>
            <a:srgbClr val="036EB8"/>
          </a:solidFill>
        </p:grpSpPr>
        <p:sp>
          <p:nvSpPr>
            <p:cNvPr id="32" name="Freeform 5"/>
            <p:cNvSpPr>
              <a:spLocks/>
            </p:cNvSpPr>
            <p:nvPr userDrawn="1"/>
          </p:nvSpPr>
          <p:spPr bwMode="auto">
            <a:xfrm>
              <a:off x="733425" y="2027238"/>
              <a:ext cx="838200" cy="1104900"/>
            </a:xfrm>
            <a:custGeom>
              <a:avLst/>
              <a:gdLst>
                <a:gd name="T0" fmla="*/ 490 w 528"/>
                <a:gd name="T1" fmla="*/ 58 h 696"/>
                <a:gd name="T2" fmla="*/ 490 w 528"/>
                <a:gd name="T3" fmla="*/ 58 h 696"/>
                <a:gd name="T4" fmla="*/ 468 w 528"/>
                <a:gd name="T5" fmla="*/ 56 h 696"/>
                <a:gd name="T6" fmla="*/ 442 w 528"/>
                <a:gd name="T7" fmla="*/ 54 h 696"/>
                <a:gd name="T8" fmla="*/ 442 w 528"/>
                <a:gd name="T9" fmla="*/ 54 h 696"/>
                <a:gd name="T10" fmla="*/ 414 w 528"/>
                <a:gd name="T11" fmla="*/ 56 h 696"/>
                <a:gd name="T12" fmla="*/ 382 w 528"/>
                <a:gd name="T13" fmla="*/ 58 h 696"/>
                <a:gd name="T14" fmla="*/ 296 w 528"/>
                <a:gd name="T15" fmla="*/ 70 h 696"/>
                <a:gd name="T16" fmla="*/ 296 w 528"/>
                <a:gd name="T17" fmla="*/ 70 h 696"/>
                <a:gd name="T18" fmla="*/ 210 w 528"/>
                <a:gd name="T19" fmla="*/ 80 h 696"/>
                <a:gd name="T20" fmla="*/ 176 w 528"/>
                <a:gd name="T21" fmla="*/ 84 h 696"/>
                <a:gd name="T22" fmla="*/ 148 w 528"/>
                <a:gd name="T23" fmla="*/ 84 h 696"/>
                <a:gd name="T24" fmla="*/ 148 w 528"/>
                <a:gd name="T25" fmla="*/ 84 h 696"/>
                <a:gd name="T26" fmla="*/ 120 w 528"/>
                <a:gd name="T27" fmla="*/ 84 h 696"/>
                <a:gd name="T28" fmla="*/ 96 w 528"/>
                <a:gd name="T29" fmla="*/ 80 h 696"/>
                <a:gd name="T30" fmla="*/ 76 w 528"/>
                <a:gd name="T31" fmla="*/ 72 h 696"/>
                <a:gd name="T32" fmla="*/ 58 w 528"/>
                <a:gd name="T33" fmla="*/ 64 h 696"/>
                <a:gd name="T34" fmla="*/ 58 w 528"/>
                <a:gd name="T35" fmla="*/ 64 h 696"/>
                <a:gd name="T36" fmla="*/ 44 w 528"/>
                <a:gd name="T37" fmla="*/ 52 h 696"/>
                <a:gd name="T38" fmla="*/ 34 w 528"/>
                <a:gd name="T39" fmla="*/ 36 h 696"/>
                <a:gd name="T40" fmla="*/ 28 w 528"/>
                <a:gd name="T41" fmla="*/ 20 h 696"/>
                <a:gd name="T42" fmla="*/ 26 w 528"/>
                <a:gd name="T43" fmla="*/ 0 h 696"/>
                <a:gd name="T44" fmla="*/ 0 w 528"/>
                <a:gd name="T45" fmla="*/ 8 h 696"/>
                <a:gd name="T46" fmla="*/ 0 w 528"/>
                <a:gd name="T47" fmla="*/ 18 h 696"/>
                <a:gd name="T48" fmla="*/ 0 w 528"/>
                <a:gd name="T49" fmla="*/ 18 h 696"/>
                <a:gd name="T50" fmla="*/ 2 w 528"/>
                <a:gd name="T51" fmla="*/ 48 h 696"/>
                <a:gd name="T52" fmla="*/ 4 w 528"/>
                <a:gd name="T53" fmla="*/ 92 h 696"/>
                <a:gd name="T54" fmla="*/ 8 w 528"/>
                <a:gd name="T55" fmla="*/ 132 h 696"/>
                <a:gd name="T56" fmla="*/ 12 w 528"/>
                <a:gd name="T57" fmla="*/ 148 h 696"/>
                <a:gd name="T58" fmla="*/ 14 w 528"/>
                <a:gd name="T59" fmla="*/ 158 h 696"/>
                <a:gd name="T60" fmla="*/ 14 w 528"/>
                <a:gd name="T61" fmla="*/ 158 h 696"/>
                <a:gd name="T62" fmla="*/ 22 w 528"/>
                <a:gd name="T63" fmla="*/ 170 h 696"/>
                <a:gd name="T64" fmla="*/ 32 w 528"/>
                <a:gd name="T65" fmla="*/ 180 h 696"/>
                <a:gd name="T66" fmla="*/ 44 w 528"/>
                <a:gd name="T67" fmla="*/ 190 h 696"/>
                <a:gd name="T68" fmla="*/ 56 w 528"/>
                <a:gd name="T69" fmla="*/ 198 h 696"/>
                <a:gd name="T70" fmla="*/ 56 w 528"/>
                <a:gd name="T71" fmla="*/ 198 h 696"/>
                <a:gd name="T72" fmla="*/ 80 w 528"/>
                <a:gd name="T73" fmla="*/ 206 h 696"/>
                <a:gd name="T74" fmla="*/ 108 w 528"/>
                <a:gd name="T75" fmla="*/ 212 h 696"/>
                <a:gd name="T76" fmla="*/ 108 w 528"/>
                <a:gd name="T77" fmla="*/ 212 h 696"/>
                <a:gd name="T78" fmla="*/ 142 w 528"/>
                <a:gd name="T79" fmla="*/ 216 h 696"/>
                <a:gd name="T80" fmla="*/ 182 w 528"/>
                <a:gd name="T81" fmla="*/ 216 h 696"/>
                <a:gd name="T82" fmla="*/ 206 w 528"/>
                <a:gd name="T83" fmla="*/ 216 h 696"/>
                <a:gd name="T84" fmla="*/ 164 w 528"/>
                <a:gd name="T85" fmla="*/ 674 h 696"/>
                <a:gd name="T86" fmla="*/ 336 w 528"/>
                <a:gd name="T87" fmla="*/ 696 h 696"/>
                <a:gd name="T88" fmla="*/ 300 w 528"/>
                <a:gd name="T89" fmla="*/ 212 h 696"/>
                <a:gd name="T90" fmla="*/ 300 w 528"/>
                <a:gd name="T91" fmla="*/ 212 h 696"/>
                <a:gd name="T92" fmla="*/ 332 w 528"/>
                <a:gd name="T93" fmla="*/ 206 h 696"/>
                <a:gd name="T94" fmla="*/ 362 w 528"/>
                <a:gd name="T95" fmla="*/ 200 h 696"/>
                <a:gd name="T96" fmla="*/ 362 w 528"/>
                <a:gd name="T97" fmla="*/ 200 h 696"/>
                <a:gd name="T98" fmla="*/ 392 w 528"/>
                <a:gd name="T99" fmla="*/ 198 h 696"/>
                <a:gd name="T100" fmla="*/ 422 w 528"/>
                <a:gd name="T101" fmla="*/ 196 h 696"/>
                <a:gd name="T102" fmla="*/ 422 w 528"/>
                <a:gd name="T103" fmla="*/ 196 h 696"/>
                <a:gd name="T104" fmla="*/ 470 w 528"/>
                <a:gd name="T105" fmla="*/ 200 h 696"/>
                <a:gd name="T106" fmla="*/ 470 w 528"/>
                <a:gd name="T107" fmla="*/ 200 h 696"/>
                <a:gd name="T108" fmla="*/ 520 w 528"/>
                <a:gd name="T109" fmla="*/ 206 h 696"/>
                <a:gd name="T110" fmla="*/ 528 w 528"/>
                <a:gd name="T111" fmla="*/ 68 h 696"/>
                <a:gd name="T112" fmla="*/ 528 w 528"/>
                <a:gd name="T113" fmla="*/ 68 h 696"/>
                <a:gd name="T114" fmla="*/ 510 w 528"/>
                <a:gd name="T115" fmla="*/ 62 h 696"/>
                <a:gd name="T116" fmla="*/ 490 w 528"/>
                <a:gd name="T117" fmla="*/ 58 h 696"/>
                <a:gd name="T118" fmla="*/ 490 w 528"/>
                <a:gd name="T119" fmla="*/ 5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8" h="696">
                  <a:moveTo>
                    <a:pt x="490" y="58"/>
                  </a:moveTo>
                  <a:lnTo>
                    <a:pt x="490" y="58"/>
                  </a:lnTo>
                  <a:lnTo>
                    <a:pt x="468" y="56"/>
                  </a:lnTo>
                  <a:lnTo>
                    <a:pt x="442" y="54"/>
                  </a:lnTo>
                  <a:lnTo>
                    <a:pt x="442" y="54"/>
                  </a:lnTo>
                  <a:lnTo>
                    <a:pt x="414" y="56"/>
                  </a:lnTo>
                  <a:lnTo>
                    <a:pt x="382" y="58"/>
                  </a:lnTo>
                  <a:lnTo>
                    <a:pt x="296" y="70"/>
                  </a:lnTo>
                  <a:lnTo>
                    <a:pt x="296" y="70"/>
                  </a:lnTo>
                  <a:lnTo>
                    <a:pt x="210" y="80"/>
                  </a:lnTo>
                  <a:lnTo>
                    <a:pt x="176" y="84"/>
                  </a:lnTo>
                  <a:lnTo>
                    <a:pt x="148" y="84"/>
                  </a:lnTo>
                  <a:lnTo>
                    <a:pt x="148" y="84"/>
                  </a:lnTo>
                  <a:lnTo>
                    <a:pt x="120" y="84"/>
                  </a:lnTo>
                  <a:lnTo>
                    <a:pt x="96" y="80"/>
                  </a:lnTo>
                  <a:lnTo>
                    <a:pt x="76" y="72"/>
                  </a:lnTo>
                  <a:lnTo>
                    <a:pt x="58" y="64"/>
                  </a:lnTo>
                  <a:lnTo>
                    <a:pt x="58" y="64"/>
                  </a:lnTo>
                  <a:lnTo>
                    <a:pt x="44" y="52"/>
                  </a:lnTo>
                  <a:lnTo>
                    <a:pt x="34" y="36"/>
                  </a:lnTo>
                  <a:lnTo>
                    <a:pt x="28" y="20"/>
                  </a:lnTo>
                  <a:lnTo>
                    <a:pt x="26" y="0"/>
                  </a:lnTo>
                  <a:lnTo>
                    <a:pt x="0" y="8"/>
                  </a:lnTo>
                  <a:lnTo>
                    <a:pt x="0" y="18"/>
                  </a:lnTo>
                  <a:lnTo>
                    <a:pt x="0" y="18"/>
                  </a:lnTo>
                  <a:lnTo>
                    <a:pt x="2" y="48"/>
                  </a:lnTo>
                  <a:lnTo>
                    <a:pt x="4" y="92"/>
                  </a:lnTo>
                  <a:lnTo>
                    <a:pt x="8" y="132"/>
                  </a:lnTo>
                  <a:lnTo>
                    <a:pt x="12" y="148"/>
                  </a:lnTo>
                  <a:lnTo>
                    <a:pt x="14" y="158"/>
                  </a:lnTo>
                  <a:lnTo>
                    <a:pt x="14" y="158"/>
                  </a:lnTo>
                  <a:lnTo>
                    <a:pt x="22" y="170"/>
                  </a:lnTo>
                  <a:lnTo>
                    <a:pt x="32" y="180"/>
                  </a:lnTo>
                  <a:lnTo>
                    <a:pt x="44" y="190"/>
                  </a:lnTo>
                  <a:lnTo>
                    <a:pt x="56" y="198"/>
                  </a:lnTo>
                  <a:lnTo>
                    <a:pt x="56" y="198"/>
                  </a:lnTo>
                  <a:lnTo>
                    <a:pt x="80" y="206"/>
                  </a:lnTo>
                  <a:lnTo>
                    <a:pt x="108" y="212"/>
                  </a:lnTo>
                  <a:lnTo>
                    <a:pt x="108" y="212"/>
                  </a:lnTo>
                  <a:lnTo>
                    <a:pt x="142" y="216"/>
                  </a:lnTo>
                  <a:lnTo>
                    <a:pt x="182" y="216"/>
                  </a:lnTo>
                  <a:lnTo>
                    <a:pt x="206" y="216"/>
                  </a:lnTo>
                  <a:lnTo>
                    <a:pt x="164" y="674"/>
                  </a:lnTo>
                  <a:lnTo>
                    <a:pt x="336" y="696"/>
                  </a:lnTo>
                  <a:lnTo>
                    <a:pt x="300" y="212"/>
                  </a:lnTo>
                  <a:lnTo>
                    <a:pt x="300" y="212"/>
                  </a:lnTo>
                  <a:lnTo>
                    <a:pt x="332" y="206"/>
                  </a:lnTo>
                  <a:lnTo>
                    <a:pt x="362" y="200"/>
                  </a:lnTo>
                  <a:lnTo>
                    <a:pt x="362" y="200"/>
                  </a:lnTo>
                  <a:lnTo>
                    <a:pt x="392" y="198"/>
                  </a:lnTo>
                  <a:lnTo>
                    <a:pt x="422" y="196"/>
                  </a:lnTo>
                  <a:lnTo>
                    <a:pt x="422" y="196"/>
                  </a:lnTo>
                  <a:lnTo>
                    <a:pt x="470" y="200"/>
                  </a:lnTo>
                  <a:lnTo>
                    <a:pt x="470" y="200"/>
                  </a:lnTo>
                  <a:lnTo>
                    <a:pt x="520" y="206"/>
                  </a:lnTo>
                  <a:lnTo>
                    <a:pt x="528" y="68"/>
                  </a:lnTo>
                  <a:lnTo>
                    <a:pt x="528" y="68"/>
                  </a:lnTo>
                  <a:lnTo>
                    <a:pt x="510" y="62"/>
                  </a:lnTo>
                  <a:lnTo>
                    <a:pt x="490" y="58"/>
                  </a:lnTo>
                  <a:lnTo>
                    <a:pt x="490" y="5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p:cNvSpPr>
              <a:spLocks/>
            </p:cNvSpPr>
            <p:nvPr userDrawn="1"/>
          </p:nvSpPr>
          <p:spPr bwMode="auto">
            <a:xfrm>
              <a:off x="4486275" y="2017713"/>
              <a:ext cx="815975" cy="1168400"/>
            </a:xfrm>
            <a:custGeom>
              <a:avLst/>
              <a:gdLst>
                <a:gd name="T0" fmla="*/ 514 w 514"/>
                <a:gd name="T1" fmla="*/ 654 h 736"/>
                <a:gd name="T2" fmla="*/ 348 w 514"/>
                <a:gd name="T3" fmla="*/ 736 h 736"/>
                <a:gd name="T4" fmla="*/ 122 w 514"/>
                <a:gd name="T5" fmla="*/ 364 h 736"/>
                <a:gd name="T6" fmla="*/ 132 w 514"/>
                <a:gd name="T7" fmla="*/ 692 h 736"/>
                <a:gd name="T8" fmla="*/ 0 w 514"/>
                <a:gd name="T9" fmla="*/ 716 h 736"/>
                <a:gd name="T10" fmla="*/ 28 w 514"/>
                <a:gd name="T11" fmla="*/ 10 h 736"/>
                <a:gd name="T12" fmla="*/ 114 w 514"/>
                <a:gd name="T13" fmla="*/ 0 h 736"/>
                <a:gd name="T14" fmla="*/ 120 w 514"/>
                <a:gd name="T15" fmla="*/ 322 h 736"/>
                <a:gd name="T16" fmla="*/ 120 w 514"/>
                <a:gd name="T17" fmla="*/ 322 h 736"/>
                <a:gd name="T18" fmla="*/ 178 w 514"/>
                <a:gd name="T19" fmla="*/ 302 h 736"/>
                <a:gd name="T20" fmla="*/ 204 w 514"/>
                <a:gd name="T21" fmla="*/ 290 h 736"/>
                <a:gd name="T22" fmla="*/ 228 w 514"/>
                <a:gd name="T23" fmla="*/ 278 h 736"/>
                <a:gd name="T24" fmla="*/ 228 w 514"/>
                <a:gd name="T25" fmla="*/ 278 h 736"/>
                <a:gd name="T26" fmla="*/ 272 w 514"/>
                <a:gd name="T27" fmla="*/ 254 h 736"/>
                <a:gd name="T28" fmla="*/ 290 w 514"/>
                <a:gd name="T29" fmla="*/ 242 h 736"/>
                <a:gd name="T30" fmla="*/ 308 w 514"/>
                <a:gd name="T31" fmla="*/ 228 h 736"/>
                <a:gd name="T32" fmla="*/ 308 w 514"/>
                <a:gd name="T33" fmla="*/ 228 h 736"/>
                <a:gd name="T34" fmla="*/ 326 w 514"/>
                <a:gd name="T35" fmla="*/ 212 h 736"/>
                <a:gd name="T36" fmla="*/ 344 w 514"/>
                <a:gd name="T37" fmla="*/ 192 h 736"/>
                <a:gd name="T38" fmla="*/ 360 w 514"/>
                <a:gd name="T39" fmla="*/ 172 h 736"/>
                <a:gd name="T40" fmla="*/ 376 w 514"/>
                <a:gd name="T41" fmla="*/ 152 h 736"/>
                <a:gd name="T42" fmla="*/ 376 w 514"/>
                <a:gd name="T43" fmla="*/ 152 h 736"/>
                <a:gd name="T44" fmla="*/ 388 w 514"/>
                <a:gd name="T45" fmla="*/ 128 h 736"/>
                <a:gd name="T46" fmla="*/ 398 w 514"/>
                <a:gd name="T47" fmla="*/ 106 h 736"/>
                <a:gd name="T48" fmla="*/ 406 w 514"/>
                <a:gd name="T49" fmla="*/ 80 h 736"/>
                <a:gd name="T50" fmla="*/ 414 w 514"/>
                <a:gd name="T51" fmla="*/ 54 h 736"/>
                <a:gd name="T52" fmla="*/ 508 w 514"/>
                <a:gd name="T53" fmla="*/ 68 h 736"/>
                <a:gd name="T54" fmla="*/ 508 w 514"/>
                <a:gd name="T55" fmla="*/ 68 h 736"/>
                <a:gd name="T56" fmla="*/ 504 w 514"/>
                <a:gd name="T57" fmla="*/ 98 h 736"/>
                <a:gd name="T58" fmla="*/ 496 w 514"/>
                <a:gd name="T59" fmla="*/ 128 h 736"/>
                <a:gd name="T60" fmla="*/ 490 w 514"/>
                <a:gd name="T61" fmla="*/ 156 h 736"/>
                <a:gd name="T62" fmla="*/ 480 w 514"/>
                <a:gd name="T63" fmla="*/ 180 h 736"/>
                <a:gd name="T64" fmla="*/ 480 w 514"/>
                <a:gd name="T65" fmla="*/ 180 h 736"/>
                <a:gd name="T66" fmla="*/ 470 w 514"/>
                <a:gd name="T67" fmla="*/ 204 h 736"/>
                <a:gd name="T68" fmla="*/ 456 w 514"/>
                <a:gd name="T69" fmla="*/ 224 h 736"/>
                <a:gd name="T70" fmla="*/ 444 w 514"/>
                <a:gd name="T71" fmla="*/ 244 h 736"/>
                <a:gd name="T72" fmla="*/ 428 w 514"/>
                <a:gd name="T73" fmla="*/ 260 h 736"/>
                <a:gd name="T74" fmla="*/ 428 w 514"/>
                <a:gd name="T75" fmla="*/ 260 h 736"/>
                <a:gd name="T76" fmla="*/ 414 w 514"/>
                <a:gd name="T77" fmla="*/ 274 h 736"/>
                <a:gd name="T78" fmla="*/ 398 w 514"/>
                <a:gd name="T79" fmla="*/ 286 h 736"/>
                <a:gd name="T80" fmla="*/ 378 w 514"/>
                <a:gd name="T81" fmla="*/ 300 h 736"/>
                <a:gd name="T82" fmla="*/ 356 w 514"/>
                <a:gd name="T83" fmla="*/ 312 h 736"/>
                <a:gd name="T84" fmla="*/ 356 w 514"/>
                <a:gd name="T85" fmla="*/ 312 h 736"/>
                <a:gd name="T86" fmla="*/ 308 w 514"/>
                <a:gd name="T87" fmla="*/ 338 h 736"/>
                <a:gd name="T88" fmla="*/ 280 w 514"/>
                <a:gd name="T89" fmla="*/ 350 h 736"/>
                <a:gd name="T90" fmla="*/ 248 w 514"/>
                <a:gd name="T91" fmla="*/ 362 h 736"/>
                <a:gd name="T92" fmla="*/ 514 w 514"/>
                <a:gd name="T93" fmla="*/ 654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 h="736">
                  <a:moveTo>
                    <a:pt x="514" y="654"/>
                  </a:moveTo>
                  <a:lnTo>
                    <a:pt x="348" y="736"/>
                  </a:lnTo>
                  <a:lnTo>
                    <a:pt x="122" y="364"/>
                  </a:lnTo>
                  <a:lnTo>
                    <a:pt x="132" y="692"/>
                  </a:lnTo>
                  <a:lnTo>
                    <a:pt x="0" y="716"/>
                  </a:lnTo>
                  <a:lnTo>
                    <a:pt x="28" y="10"/>
                  </a:lnTo>
                  <a:lnTo>
                    <a:pt x="114" y="0"/>
                  </a:lnTo>
                  <a:lnTo>
                    <a:pt x="120" y="322"/>
                  </a:lnTo>
                  <a:lnTo>
                    <a:pt x="120" y="322"/>
                  </a:lnTo>
                  <a:lnTo>
                    <a:pt x="178" y="302"/>
                  </a:lnTo>
                  <a:lnTo>
                    <a:pt x="204" y="290"/>
                  </a:lnTo>
                  <a:lnTo>
                    <a:pt x="228" y="278"/>
                  </a:lnTo>
                  <a:lnTo>
                    <a:pt x="228" y="278"/>
                  </a:lnTo>
                  <a:lnTo>
                    <a:pt x="272" y="254"/>
                  </a:lnTo>
                  <a:lnTo>
                    <a:pt x="290" y="242"/>
                  </a:lnTo>
                  <a:lnTo>
                    <a:pt x="308" y="228"/>
                  </a:lnTo>
                  <a:lnTo>
                    <a:pt x="308" y="228"/>
                  </a:lnTo>
                  <a:lnTo>
                    <a:pt x="326" y="212"/>
                  </a:lnTo>
                  <a:lnTo>
                    <a:pt x="344" y="192"/>
                  </a:lnTo>
                  <a:lnTo>
                    <a:pt x="360" y="172"/>
                  </a:lnTo>
                  <a:lnTo>
                    <a:pt x="376" y="152"/>
                  </a:lnTo>
                  <a:lnTo>
                    <a:pt x="376" y="152"/>
                  </a:lnTo>
                  <a:lnTo>
                    <a:pt x="388" y="128"/>
                  </a:lnTo>
                  <a:lnTo>
                    <a:pt x="398" y="106"/>
                  </a:lnTo>
                  <a:lnTo>
                    <a:pt x="406" y="80"/>
                  </a:lnTo>
                  <a:lnTo>
                    <a:pt x="414" y="54"/>
                  </a:lnTo>
                  <a:lnTo>
                    <a:pt x="508" y="68"/>
                  </a:lnTo>
                  <a:lnTo>
                    <a:pt x="508" y="68"/>
                  </a:lnTo>
                  <a:lnTo>
                    <a:pt x="504" y="98"/>
                  </a:lnTo>
                  <a:lnTo>
                    <a:pt x="496" y="128"/>
                  </a:lnTo>
                  <a:lnTo>
                    <a:pt x="490" y="156"/>
                  </a:lnTo>
                  <a:lnTo>
                    <a:pt x="480" y="180"/>
                  </a:lnTo>
                  <a:lnTo>
                    <a:pt x="480" y="180"/>
                  </a:lnTo>
                  <a:lnTo>
                    <a:pt x="470" y="204"/>
                  </a:lnTo>
                  <a:lnTo>
                    <a:pt x="456" y="224"/>
                  </a:lnTo>
                  <a:lnTo>
                    <a:pt x="444" y="244"/>
                  </a:lnTo>
                  <a:lnTo>
                    <a:pt x="428" y="260"/>
                  </a:lnTo>
                  <a:lnTo>
                    <a:pt x="428" y="260"/>
                  </a:lnTo>
                  <a:lnTo>
                    <a:pt x="414" y="274"/>
                  </a:lnTo>
                  <a:lnTo>
                    <a:pt x="398" y="286"/>
                  </a:lnTo>
                  <a:lnTo>
                    <a:pt x="378" y="300"/>
                  </a:lnTo>
                  <a:lnTo>
                    <a:pt x="356" y="312"/>
                  </a:lnTo>
                  <a:lnTo>
                    <a:pt x="356" y="312"/>
                  </a:lnTo>
                  <a:lnTo>
                    <a:pt x="308" y="338"/>
                  </a:lnTo>
                  <a:lnTo>
                    <a:pt x="280" y="350"/>
                  </a:lnTo>
                  <a:lnTo>
                    <a:pt x="248" y="362"/>
                  </a:lnTo>
                  <a:lnTo>
                    <a:pt x="514" y="65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7"/>
            <p:cNvSpPr>
              <a:spLocks noEditPoints="1"/>
            </p:cNvSpPr>
            <p:nvPr userDrawn="1"/>
          </p:nvSpPr>
          <p:spPr bwMode="auto">
            <a:xfrm>
              <a:off x="6689725" y="2138363"/>
              <a:ext cx="825500" cy="977900"/>
            </a:xfrm>
            <a:custGeom>
              <a:avLst/>
              <a:gdLst>
                <a:gd name="T0" fmla="*/ 494 w 520"/>
                <a:gd name="T1" fmla="*/ 166 h 616"/>
                <a:gd name="T2" fmla="*/ 450 w 520"/>
                <a:gd name="T3" fmla="*/ 96 h 616"/>
                <a:gd name="T4" fmla="*/ 410 w 520"/>
                <a:gd name="T5" fmla="*/ 54 h 616"/>
                <a:gd name="T6" fmla="*/ 364 w 520"/>
                <a:gd name="T7" fmla="*/ 24 h 616"/>
                <a:gd name="T8" fmla="*/ 286 w 520"/>
                <a:gd name="T9" fmla="*/ 2 h 616"/>
                <a:gd name="T10" fmla="*/ 230 w 520"/>
                <a:gd name="T11" fmla="*/ 2 h 616"/>
                <a:gd name="T12" fmla="*/ 152 w 520"/>
                <a:gd name="T13" fmla="*/ 24 h 616"/>
                <a:gd name="T14" fmla="*/ 108 w 520"/>
                <a:gd name="T15" fmla="*/ 54 h 616"/>
                <a:gd name="T16" fmla="*/ 68 w 520"/>
                <a:gd name="T17" fmla="*/ 96 h 616"/>
                <a:gd name="T18" fmla="*/ 28 w 520"/>
                <a:gd name="T19" fmla="*/ 166 h 616"/>
                <a:gd name="T20" fmla="*/ 10 w 520"/>
                <a:gd name="T21" fmla="*/ 218 h 616"/>
                <a:gd name="T22" fmla="*/ 0 w 520"/>
                <a:gd name="T23" fmla="*/ 304 h 616"/>
                <a:gd name="T24" fmla="*/ 6 w 520"/>
                <a:gd name="T25" fmla="*/ 362 h 616"/>
                <a:gd name="T26" fmla="*/ 18 w 520"/>
                <a:gd name="T27" fmla="*/ 416 h 616"/>
                <a:gd name="T28" fmla="*/ 54 w 520"/>
                <a:gd name="T29" fmla="*/ 492 h 616"/>
                <a:gd name="T30" fmla="*/ 90 w 520"/>
                <a:gd name="T31" fmla="*/ 538 h 616"/>
                <a:gd name="T32" fmla="*/ 156 w 520"/>
                <a:gd name="T33" fmla="*/ 590 h 616"/>
                <a:gd name="T34" fmla="*/ 206 w 520"/>
                <a:gd name="T35" fmla="*/ 610 h 616"/>
                <a:gd name="T36" fmla="*/ 260 w 520"/>
                <a:gd name="T37" fmla="*/ 616 h 616"/>
                <a:gd name="T38" fmla="*/ 342 w 520"/>
                <a:gd name="T39" fmla="*/ 602 h 616"/>
                <a:gd name="T40" fmla="*/ 390 w 520"/>
                <a:gd name="T41" fmla="*/ 576 h 616"/>
                <a:gd name="T42" fmla="*/ 452 w 520"/>
                <a:gd name="T43" fmla="*/ 516 h 616"/>
                <a:gd name="T44" fmla="*/ 482 w 520"/>
                <a:gd name="T45" fmla="*/ 468 h 616"/>
                <a:gd name="T46" fmla="*/ 504 w 520"/>
                <a:gd name="T47" fmla="*/ 416 h 616"/>
                <a:gd name="T48" fmla="*/ 520 w 520"/>
                <a:gd name="T49" fmla="*/ 334 h 616"/>
                <a:gd name="T50" fmla="*/ 520 w 520"/>
                <a:gd name="T51" fmla="*/ 274 h 616"/>
                <a:gd name="T52" fmla="*/ 504 w 520"/>
                <a:gd name="T53" fmla="*/ 192 h 616"/>
                <a:gd name="T54" fmla="*/ 430 w 520"/>
                <a:gd name="T55" fmla="*/ 408 h 616"/>
                <a:gd name="T56" fmla="*/ 408 w 520"/>
                <a:gd name="T57" fmla="*/ 458 h 616"/>
                <a:gd name="T58" fmla="*/ 384 w 520"/>
                <a:gd name="T59" fmla="*/ 486 h 616"/>
                <a:gd name="T60" fmla="*/ 342 w 520"/>
                <a:gd name="T61" fmla="*/ 520 h 616"/>
                <a:gd name="T62" fmla="*/ 310 w 520"/>
                <a:gd name="T63" fmla="*/ 532 h 616"/>
                <a:gd name="T64" fmla="*/ 276 w 520"/>
                <a:gd name="T65" fmla="*/ 536 h 616"/>
                <a:gd name="T66" fmla="*/ 224 w 520"/>
                <a:gd name="T67" fmla="*/ 528 h 616"/>
                <a:gd name="T68" fmla="*/ 192 w 520"/>
                <a:gd name="T69" fmla="*/ 510 h 616"/>
                <a:gd name="T70" fmla="*/ 154 w 520"/>
                <a:gd name="T71" fmla="*/ 472 h 616"/>
                <a:gd name="T72" fmla="*/ 134 w 520"/>
                <a:gd name="T73" fmla="*/ 442 h 616"/>
                <a:gd name="T74" fmla="*/ 120 w 520"/>
                <a:gd name="T75" fmla="*/ 408 h 616"/>
                <a:gd name="T76" fmla="*/ 110 w 520"/>
                <a:gd name="T77" fmla="*/ 356 h 616"/>
                <a:gd name="T78" fmla="*/ 110 w 520"/>
                <a:gd name="T79" fmla="*/ 318 h 616"/>
                <a:gd name="T80" fmla="*/ 120 w 520"/>
                <a:gd name="T81" fmla="*/ 266 h 616"/>
                <a:gd name="T82" fmla="*/ 134 w 520"/>
                <a:gd name="T83" fmla="*/ 234 h 616"/>
                <a:gd name="T84" fmla="*/ 152 w 520"/>
                <a:gd name="T85" fmla="*/ 204 h 616"/>
                <a:gd name="T86" fmla="*/ 192 w 520"/>
                <a:gd name="T87" fmla="*/ 166 h 616"/>
                <a:gd name="T88" fmla="*/ 222 w 520"/>
                <a:gd name="T89" fmla="*/ 152 h 616"/>
                <a:gd name="T90" fmla="*/ 274 w 520"/>
                <a:gd name="T91" fmla="*/ 142 h 616"/>
                <a:gd name="T92" fmla="*/ 308 w 520"/>
                <a:gd name="T93" fmla="*/ 146 h 616"/>
                <a:gd name="T94" fmla="*/ 342 w 520"/>
                <a:gd name="T95" fmla="*/ 158 h 616"/>
                <a:gd name="T96" fmla="*/ 384 w 520"/>
                <a:gd name="T97" fmla="*/ 190 h 616"/>
                <a:gd name="T98" fmla="*/ 406 w 520"/>
                <a:gd name="T99" fmla="*/ 218 h 616"/>
                <a:gd name="T100" fmla="*/ 430 w 520"/>
                <a:gd name="T101" fmla="*/ 266 h 616"/>
                <a:gd name="T102" fmla="*/ 438 w 520"/>
                <a:gd name="T103" fmla="*/ 300 h 616"/>
                <a:gd name="T104" fmla="*/ 442 w 520"/>
                <a:gd name="T105" fmla="*/ 336 h 616"/>
                <a:gd name="T106" fmla="*/ 436 w 520"/>
                <a:gd name="T107" fmla="*/ 39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 h="616">
                  <a:moveTo>
                    <a:pt x="504" y="192"/>
                  </a:moveTo>
                  <a:lnTo>
                    <a:pt x="504" y="192"/>
                  </a:lnTo>
                  <a:lnTo>
                    <a:pt x="494" y="166"/>
                  </a:lnTo>
                  <a:lnTo>
                    <a:pt x="480" y="142"/>
                  </a:lnTo>
                  <a:lnTo>
                    <a:pt x="466" y="118"/>
                  </a:lnTo>
                  <a:lnTo>
                    <a:pt x="450" y="96"/>
                  </a:lnTo>
                  <a:lnTo>
                    <a:pt x="450" y="96"/>
                  </a:lnTo>
                  <a:lnTo>
                    <a:pt x="430" y="74"/>
                  </a:lnTo>
                  <a:lnTo>
                    <a:pt x="410" y="54"/>
                  </a:lnTo>
                  <a:lnTo>
                    <a:pt x="388" y="38"/>
                  </a:lnTo>
                  <a:lnTo>
                    <a:pt x="364" y="24"/>
                  </a:lnTo>
                  <a:lnTo>
                    <a:pt x="364" y="24"/>
                  </a:lnTo>
                  <a:lnTo>
                    <a:pt x="340" y="14"/>
                  </a:lnTo>
                  <a:lnTo>
                    <a:pt x="314" y="6"/>
                  </a:lnTo>
                  <a:lnTo>
                    <a:pt x="286" y="2"/>
                  </a:lnTo>
                  <a:lnTo>
                    <a:pt x="258" y="0"/>
                  </a:lnTo>
                  <a:lnTo>
                    <a:pt x="258" y="0"/>
                  </a:lnTo>
                  <a:lnTo>
                    <a:pt x="230" y="2"/>
                  </a:lnTo>
                  <a:lnTo>
                    <a:pt x="202" y="6"/>
                  </a:lnTo>
                  <a:lnTo>
                    <a:pt x="176" y="14"/>
                  </a:lnTo>
                  <a:lnTo>
                    <a:pt x="152" y="24"/>
                  </a:lnTo>
                  <a:lnTo>
                    <a:pt x="152" y="24"/>
                  </a:lnTo>
                  <a:lnTo>
                    <a:pt x="130" y="38"/>
                  </a:lnTo>
                  <a:lnTo>
                    <a:pt x="108" y="54"/>
                  </a:lnTo>
                  <a:lnTo>
                    <a:pt x="88" y="74"/>
                  </a:lnTo>
                  <a:lnTo>
                    <a:pt x="68" y="96"/>
                  </a:lnTo>
                  <a:lnTo>
                    <a:pt x="68" y="96"/>
                  </a:lnTo>
                  <a:lnTo>
                    <a:pt x="52" y="118"/>
                  </a:lnTo>
                  <a:lnTo>
                    <a:pt x="38" y="142"/>
                  </a:lnTo>
                  <a:lnTo>
                    <a:pt x="28" y="166"/>
                  </a:lnTo>
                  <a:lnTo>
                    <a:pt x="18" y="192"/>
                  </a:lnTo>
                  <a:lnTo>
                    <a:pt x="18" y="192"/>
                  </a:lnTo>
                  <a:lnTo>
                    <a:pt x="10" y="218"/>
                  </a:lnTo>
                  <a:lnTo>
                    <a:pt x="6" y="246"/>
                  </a:lnTo>
                  <a:lnTo>
                    <a:pt x="2" y="274"/>
                  </a:lnTo>
                  <a:lnTo>
                    <a:pt x="0" y="304"/>
                  </a:lnTo>
                  <a:lnTo>
                    <a:pt x="0" y="304"/>
                  </a:lnTo>
                  <a:lnTo>
                    <a:pt x="2" y="334"/>
                  </a:lnTo>
                  <a:lnTo>
                    <a:pt x="6" y="362"/>
                  </a:lnTo>
                  <a:lnTo>
                    <a:pt x="10" y="390"/>
                  </a:lnTo>
                  <a:lnTo>
                    <a:pt x="18" y="416"/>
                  </a:lnTo>
                  <a:lnTo>
                    <a:pt x="18" y="416"/>
                  </a:lnTo>
                  <a:lnTo>
                    <a:pt x="28" y="442"/>
                  </a:lnTo>
                  <a:lnTo>
                    <a:pt x="40" y="468"/>
                  </a:lnTo>
                  <a:lnTo>
                    <a:pt x="54" y="492"/>
                  </a:lnTo>
                  <a:lnTo>
                    <a:pt x="70" y="516"/>
                  </a:lnTo>
                  <a:lnTo>
                    <a:pt x="70" y="516"/>
                  </a:lnTo>
                  <a:lnTo>
                    <a:pt x="90" y="538"/>
                  </a:lnTo>
                  <a:lnTo>
                    <a:pt x="110" y="560"/>
                  </a:lnTo>
                  <a:lnTo>
                    <a:pt x="132" y="576"/>
                  </a:lnTo>
                  <a:lnTo>
                    <a:pt x="156" y="590"/>
                  </a:lnTo>
                  <a:lnTo>
                    <a:pt x="156" y="590"/>
                  </a:lnTo>
                  <a:lnTo>
                    <a:pt x="180" y="602"/>
                  </a:lnTo>
                  <a:lnTo>
                    <a:pt x="206" y="610"/>
                  </a:lnTo>
                  <a:lnTo>
                    <a:pt x="232" y="614"/>
                  </a:lnTo>
                  <a:lnTo>
                    <a:pt x="260" y="616"/>
                  </a:lnTo>
                  <a:lnTo>
                    <a:pt x="260" y="616"/>
                  </a:lnTo>
                  <a:lnTo>
                    <a:pt x="288" y="614"/>
                  </a:lnTo>
                  <a:lnTo>
                    <a:pt x="316" y="610"/>
                  </a:lnTo>
                  <a:lnTo>
                    <a:pt x="342" y="602"/>
                  </a:lnTo>
                  <a:lnTo>
                    <a:pt x="366" y="590"/>
                  </a:lnTo>
                  <a:lnTo>
                    <a:pt x="366" y="590"/>
                  </a:lnTo>
                  <a:lnTo>
                    <a:pt x="390" y="576"/>
                  </a:lnTo>
                  <a:lnTo>
                    <a:pt x="412" y="560"/>
                  </a:lnTo>
                  <a:lnTo>
                    <a:pt x="432" y="538"/>
                  </a:lnTo>
                  <a:lnTo>
                    <a:pt x="452" y="516"/>
                  </a:lnTo>
                  <a:lnTo>
                    <a:pt x="452" y="516"/>
                  </a:lnTo>
                  <a:lnTo>
                    <a:pt x="468" y="492"/>
                  </a:lnTo>
                  <a:lnTo>
                    <a:pt x="482" y="468"/>
                  </a:lnTo>
                  <a:lnTo>
                    <a:pt x="494" y="442"/>
                  </a:lnTo>
                  <a:lnTo>
                    <a:pt x="504" y="416"/>
                  </a:lnTo>
                  <a:lnTo>
                    <a:pt x="504" y="416"/>
                  </a:lnTo>
                  <a:lnTo>
                    <a:pt x="512" y="390"/>
                  </a:lnTo>
                  <a:lnTo>
                    <a:pt x="516" y="362"/>
                  </a:lnTo>
                  <a:lnTo>
                    <a:pt x="520" y="334"/>
                  </a:lnTo>
                  <a:lnTo>
                    <a:pt x="520" y="304"/>
                  </a:lnTo>
                  <a:lnTo>
                    <a:pt x="520" y="304"/>
                  </a:lnTo>
                  <a:lnTo>
                    <a:pt x="520" y="274"/>
                  </a:lnTo>
                  <a:lnTo>
                    <a:pt x="516" y="246"/>
                  </a:lnTo>
                  <a:lnTo>
                    <a:pt x="510" y="218"/>
                  </a:lnTo>
                  <a:lnTo>
                    <a:pt x="504" y="192"/>
                  </a:lnTo>
                  <a:lnTo>
                    <a:pt x="504" y="192"/>
                  </a:lnTo>
                  <a:close/>
                  <a:moveTo>
                    <a:pt x="430" y="408"/>
                  </a:moveTo>
                  <a:lnTo>
                    <a:pt x="430" y="408"/>
                  </a:lnTo>
                  <a:lnTo>
                    <a:pt x="424" y="426"/>
                  </a:lnTo>
                  <a:lnTo>
                    <a:pt x="416" y="442"/>
                  </a:lnTo>
                  <a:lnTo>
                    <a:pt x="408" y="458"/>
                  </a:lnTo>
                  <a:lnTo>
                    <a:pt x="398" y="472"/>
                  </a:lnTo>
                  <a:lnTo>
                    <a:pt x="398" y="472"/>
                  </a:lnTo>
                  <a:lnTo>
                    <a:pt x="384" y="486"/>
                  </a:lnTo>
                  <a:lnTo>
                    <a:pt x="372" y="500"/>
                  </a:lnTo>
                  <a:lnTo>
                    <a:pt x="358" y="510"/>
                  </a:lnTo>
                  <a:lnTo>
                    <a:pt x="342" y="520"/>
                  </a:lnTo>
                  <a:lnTo>
                    <a:pt x="342" y="520"/>
                  </a:lnTo>
                  <a:lnTo>
                    <a:pt x="328" y="528"/>
                  </a:lnTo>
                  <a:lnTo>
                    <a:pt x="310" y="532"/>
                  </a:lnTo>
                  <a:lnTo>
                    <a:pt x="294" y="536"/>
                  </a:lnTo>
                  <a:lnTo>
                    <a:pt x="276" y="536"/>
                  </a:lnTo>
                  <a:lnTo>
                    <a:pt x="276" y="536"/>
                  </a:lnTo>
                  <a:lnTo>
                    <a:pt x="258" y="536"/>
                  </a:lnTo>
                  <a:lnTo>
                    <a:pt x="240" y="532"/>
                  </a:lnTo>
                  <a:lnTo>
                    <a:pt x="224" y="528"/>
                  </a:lnTo>
                  <a:lnTo>
                    <a:pt x="208" y="520"/>
                  </a:lnTo>
                  <a:lnTo>
                    <a:pt x="208" y="520"/>
                  </a:lnTo>
                  <a:lnTo>
                    <a:pt x="192" y="510"/>
                  </a:lnTo>
                  <a:lnTo>
                    <a:pt x="178" y="500"/>
                  </a:lnTo>
                  <a:lnTo>
                    <a:pt x="166" y="486"/>
                  </a:lnTo>
                  <a:lnTo>
                    <a:pt x="154" y="472"/>
                  </a:lnTo>
                  <a:lnTo>
                    <a:pt x="154" y="472"/>
                  </a:lnTo>
                  <a:lnTo>
                    <a:pt x="142" y="458"/>
                  </a:lnTo>
                  <a:lnTo>
                    <a:pt x="134" y="442"/>
                  </a:lnTo>
                  <a:lnTo>
                    <a:pt x="126" y="426"/>
                  </a:lnTo>
                  <a:lnTo>
                    <a:pt x="120" y="408"/>
                  </a:lnTo>
                  <a:lnTo>
                    <a:pt x="120" y="408"/>
                  </a:lnTo>
                  <a:lnTo>
                    <a:pt x="116" y="392"/>
                  </a:lnTo>
                  <a:lnTo>
                    <a:pt x="112" y="374"/>
                  </a:lnTo>
                  <a:lnTo>
                    <a:pt x="110" y="356"/>
                  </a:lnTo>
                  <a:lnTo>
                    <a:pt x="110" y="336"/>
                  </a:lnTo>
                  <a:lnTo>
                    <a:pt x="110" y="336"/>
                  </a:lnTo>
                  <a:lnTo>
                    <a:pt x="110" y="318"/>
                  </a:lnTo>
                  <a:lnTo>
                    <a:pt x="112" y="300"/>
                  </a:lnTo>
                  <a:lnTo>
                    <a:pt x="116" y="282"/>
                  </a:lnTo>
                  <a:lnTo>
                    <a:pt x="120" y="266"/>
                  </a:lnTo>
                  <a:lnTo>
                    <a:pt x="120" y="266"/>
                  </a:lnTo>
                  <a:lnTo>
                    <a:pt x="126" y="250"/>
                  </a:lnTo>
                  <a:lnTo>
                    <a:pt x="134" y="234"/>
                  </a:lnTo>
                  <a:lnTo>
                    <a:pt x="142" y="218"/>
                  </a:lnTo>
                  <a:lnTo>
                    <a:pt x="152" y="204"/>
                  </a:lnTo>
                  <a:lnTo>
                    <a:pt x="152" y="204"/>
                  </a:lnTo>
                  <a:lnTo>
                    <a:pt x="164" y="190"/>
                  </a:lnTo>
                  <a:lnTo>
                    <a:pt x="178" y="178"/>
                  </a:lnTo>
                  <a:lnTo>
                    <a:pt x="192" y="166"/>
                  </a:lnTo>
                  <a:lnTo>
                    <a:pt x="206" y="158"/>
                  </a:lnTo>
                  <a:lnTo>
                    <a:pt x="206" y="158"/>
                  </a:lnTo>
                  <a:lnTo>
                    <a:pt x="222" y="152"/>
                  </a:lnTo>
                  <a:lnTo>
                    <a:pt x="238" y="146"/>
                  </a:lnTo>
                  <a:lnTo>
                    <a:pt x="256" y="144"/>
                  </a:lnTo>
                  <a:lnTo>
                    <a:pt x="274" y="142"/>
                  </a:lnTo>
                  <a:lnTo>
                    <a:pt x="274" y="142"/>
                  </a:lnTo>
                  <a:lnTo>
                    <a:pt x="292" y="144"/>
                  </a:lnTo>
                  <a:lnTo>
                    <a:pt x="308" y="146"/>
                  </a:lnTo>
                  <a:lnTo>
                    <a:pt x="326" y="152"/>
                  </a:lnTo>
                  <a:lnTo>
                    <a:pt x="342" y="158"/>
                  </a:lnTo>
                  <a:lnTo>
                    <a:pt x="342" y="158"/>
                  </a:lnTo>
                  <a:lnTo>
                    <a:pt x="356" y="166"/>
                  </a:lnTo>
                  <a:lnTo>
                    <a:pt x="370" y="178"/>
                  </a:lnTo>
                  <a:lnTo>
                    <a:pt x="384" y="190"/>
                  </a:lnTo>
                  <a:lnTo>
                    <a:pt x="396" y="204"/>
                  </a:lnTo>
                  <a:lnTo>
                    <a:pt x="396" y="204"/>
                  </a:lnTo>
                  <a:lnTo>
                    <a:pt x="406" y="218"/>
                  </a:lnTo>
                  <a:lnTo>
                    <a:pt x="416" y="234"/>
                  </a:lnTo>
                  <a:lnTo>
                    <a:pt x="424" y="250"/>
                  </a:lnTo>
                  <a:lnTo>
                    <a:pt x="430" y="266"/>
                  </a:lnTo>
                  <a:lnTo>
                    <a:pt x="430" y="266"/>
                  </a:lnTo>
                  <a:lnTo>
                    <a:pt x="436" y="282"/>
                  </a:lnTo>
                  <a:lnTo>
                    <a:pt x="438" y="300"/>
                  </a:lnTo>
                  <a:lnTo>
                    <a:pt x="440" y="318"/>
                  </a:lnTo>
                  <a:lnTo>
                    <a:pt x="442" y="336"/>
                  </a:lnTo>
                  <a:lnTo>
                    <a:pt x="442" y="336"/>
                  </a:lnTo>
                  <a:lnTo>
                    <a:pt x="440" y="356"/>
                  </a:lnTo>
                  <a:lnTo>
                    <a:pt x="438" y="374"/>
                  </a:lnTo>
                  <a:lnTo>
                    <a:pt x="436" y="392"/>
                  </a:lnTo>
                  <a:lnTo>
                    <a:pt x="430" y="408"/>
                  </a:lnTo>
                  <a:lnTo>
                    <a:pt x="430" y="40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p:cNvSpPr>
            <p:nvPr userDrawn="1"/>
          </p:nvSpPr>
          <p:spPr bwMode="auto">
            <a:xfrm>
              <a:off x="1616075" y="2097088"/>
              <a:ext cx="669925" cy="1069975"/>
            </a:xfrm>
            <a:custGeom>
              <a:avLst/>
              <a:gdLst>
                <a:gd name="T0" fmla="*/ 398 w 422"/>
                <a:gd name="T1" fmla="*/ 422 h 674"/>
                <a:gd name="T2" fmla="*/ 398 w 422"/>
                <a:gd name="T3" fmla="*/ 422 h 674"/>
                <a:gd name="T4" fmla="*/ 396 w 422"/>
                <a:gd name="T5" fmla="*/ 406 h 674"/>
                <a:gd name="T6" fmla="*/ 396 w 422"/>
                <a:gd name="T7" fmla="*/ 406 h 674"/>
                <a:gd name="T8" fmla="*/ 390 w 422"/>
                <a:gd name="T9" fmla="*/ 366 h 674"/>
                <a:gd name="T10" fmla="*/ 390 w 422"/>
                <a:gd name="T11" fmla="*/ 366 h 674"/>
                <a:gd name="T12" fmla="*/ 386 w 422"/>
                <a:gd name="T13" fmla="*/ 338 h 674"/>
                <a:gd name="T14" fmla="*/ 386 w 422"/>
                <a:gd name="T15" fmla="*/ 338 h 674"/>
                <a:gd name="T16" fmla="*/ 386 w 422"/>
                <a:gd name="T17" fmla="*/ 310 h 674"/>
                <a:gd name="T18" fmla="*/ 386 w 422"/>
                <a:gd name="T19" fmla="*/ 310 h 674"/>
                <a:gd name="T20" fmla="*/ 396 w 422"/>
                <a:gd name="T21" fmla="*/ 210 h 674"/>
                <a:gd name="T22" fmla="*/ 414 w 422"/>
                <a:gd name="T23" fmla="*/ 6 h 674"/>
                <a:gd name="T24" fmla="*/ 316 w 422"/>
                <a:gd name="T25" fmla="*/ 4 h 674"/>
                <a:gd name="T26" fmla="*/ 322 w 422"/>
                <a:gd name="T27" fmla="*/ 236 h 674"/>
                <a:gd name="T28" fmla="*/ 128 w 422"/>
                <a:gd name="T29" fmla="*/ 226 h 674"/>
                <a:gd name="T30" fmla="*/ 114 w 422"/>
                <a:gd name="T31" fmla="*/ 0 h 674"/>
                <a:gd name="T32" fmla="*/ 28 w 422"/>
                <a:gd name="T33" fmla="*/ 8 h 674"/>
                <a:gd name="T34" fmla="*/ 0 w 422"/>
                <a:gd name="T35" fmla="*/ 650 h 674"/>
                <a:gd name="T36" fmla="*/ 146 w 422"/>
                <a:gd name="T37" fmla="*/ 674 h 674"/>
                <a:gd name="T38" fmla="*/ 134 w 422"/>
                <a:gd name="T39" fmla="*/ 372 h 674"/>
                <a:gd name="T40" fmla="*/ 270 w 422"/>
                <a:gd name="T41" fmla="*/ 360 h 674"/>
                <a:gd name="T42" fmla="*/ 290 w 422"/>
                <a:gd name="T43" fmla="*/ 652 h 674"/>
                <a:gd name="T44" fmla="*/ 422 w 422"/>
                <a:gd name="T45" fmla="*/ 644 h 674"/>
                <a:gd name="T46" fmla="*/ 398 w 422"/>
                <a:gd name="T47" fmla="*/ 42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2" h="674">
                  <a:moveTo>
                    <a:pt x="398" y="422"/>
                  </a:moveTo>
                  <a:lnTo>
                    <a:pt x="398" y="422"/>
                  </a:lnTo>
                  <a:lnTo>
                    <a:pt x="396" y="406"/>
                  </a:lnTo>
                  <a:lnTo>
                    <a:pt x="396" y="406"/>
                  </a:lnTo>
                  <a:lnTo>
                    <a:pt x="390" y="366"/>
                  </a:lnTo>
                  <a:lnTo>
                    <a:pt x="390" y="366"/>
                  </a:lnTo>
                  <a:lnTo>
                    <a:pt x="386" y="338"/>
                  </a:lnTo>
                  <a:lnTo>
                    <a:pt x="386" y="338"/>
                  </a:lnTo>
                  <a:lnTo>
                    <a:pt x="386" y="310"/>
                  </a:lnTo>
                  <a:lnTo>
                    <a:pt x="386" y="310"/>
                  </a:lnTo>
                  <a:lnTo>
                    <a:pt x="396" y="210"/>
                  </a:lnTo>
                  <a:lnTo>
                    <a:pt x="414" y="6"/>
                  </a:lnTo>
                  <a:lnTo>
                    <a:pt x="316" y="4"/>
                  </a:lnTo>
                  <a:lnTo>
                    <a:pt x="322" y="236"/>
                  </a:lnTo>
                  <a:lnTo>
                    <a:pt x="128" y="226"/>
                  </a:lnTo>
                  <a:lnTo>
                    <a:pt x="114" y="0"/>
                  </a:lnTo>
                  <a:lnTo>
                    <a:pt x="28" y="8"/>
                  </a:lnTo>
                  <a:lnTo>
                    <a:pt x="0" y="650"/>
                  </a:lnTo>
                  <a:lnTo>
                    <a:pt x="146" y="674"/>
                  </a:lnTo>
                  <a:lnTo>
                    <a:pt x="134" y="372"/>
                  </a:lnTo>
                  <a:lnTo>
                    <a:pt x="270" y="360"/>
                  </a:lnTo>
                  <a:lnTo>
                    <a:pt x="290" y="652"/>
                  </a:lnTo>
                  <a:lnTo>
                    <a:pt x="422" y="644"/>
                  </a:lnTo>
                  <a:lnTo>
                    <a:pt x="398" y="4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
            <p:cNvSpPr>
              <a:spLocks noEditPoints="1"/>
            </p:cNvSpPr>
            <p:nvPr userDrawn="1"/>
          </p:nvSpPr>
          <p:spPr bwMode="auto">
            <a:xfrm>
              <a:off x="2355850" y="2093913"/>
              <a:ext cx="949325" cy="1101725"/>
            </a:xfrm>
            <a:custGeom>
              <a:avLst/>
              <a:gdLst>
                <a:gd name="T0" fmla="*/ 390 w 598"/>
                <a:gd name="T1" fmla="*/ 0 h 694"/>
                <a:gd name="T2" fmla="*/ 286 w 598"/>
                <a:gd name="T3" fmla="*/ 8 h 694"/>
                <a:gd name="T4" fmla="*/ 0 w 598"/>
                <a:gd name="T5" fmla="*/ 594 h 694"/>
                <a:gd name="T6" fmla="*/ 146 w 598"/>
                <a:gd name="T7" fmla="*/ 694 h 694"/>
                <a:gd name="T8" fmla="*/ 214 w 598"/>
                <a:gd name="T9" fmla="*/ 510 h 694"/>
                <a:gd name="T10" fmla="*/ 486 w 598"/>
                <a:gd name="T11" fmla="*/ 514 h 694"/>
                <a:gd name="T12" fmla="*/ 530 w 598"/>
                <a:gd name="T13" fmla="*/ 652 h 694"/>
                <a:gd name="T14" fmla="*/ 598 w 598"/>
                <a:gd name="T15" fmla="*/ 636 h 694"/>
                <a:gd name="T16" fmla="*/ 390 w 598"/>
                <a:gd name="T17" fmla="*/ 0 h 694"/>
                <a:gd name="T18" fmla="*/ 354 w 598"/>
                <a:gd name="T19" fmla="*/ 78 h 694"/>
                <a:gd name="T20" fmla="*/ 426 w 598"/>
                <a:gd name="T21" fmla="*/ 334 h 694"/>
                <a:gd name="T22" fmla="*/ 256 w 598"/>
                <a:gd name="T23" fmla="*/ 372 h 694"/>
                <a:gd name="T24" fmla="*/ 354 w 598"/>
                <a:gd name="T25" fmla="*/ 7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694">
                  <a:moveTo>
                    <a:pt x="390" y="0"/>
                  </a:moveTo>
                  <a:lnTo>
                    <a:pt x="286" y="8"/>
                  </a:lnTo>
                  <a:lnTo>
                    <a:pt x="0" y="594"/>
                  </a:lnTo>
                  <a:lnTo>
                    <a:pt x="146" y="694"/>
                  </a:lnTo>
                  <a:lnTo>
                    <a:pt x="214" y="510"/>
                  </a:lnTo>
                  <a:lnTo>
                    <a:pt x="486" y="514"/>
                  </a:lnTo>
                  <a:lnTo>
                    <a:pt x="530" y="652"/>
                  </a:lnTo>
                  <a:lnTo>
                    <a:pt x="598" y="636"/>
                  </a:lnTo>
                  <a:lnTo>
                    <a:pt x="390" y="0"/>
                  </a:lnTo>
                  <a:close/>
                  <a:moveTo>
                    <a:pt x="354" y="78"/>
                  </a:moveTo>
                  <a:lnTo>
                    <a:pt x="426" y="334"/>
                  </a:lnTo>
                  <a:lnTo>
                    <a:pt x="256" y="372"/>
                  </a:lnTo>
                  <a:lnTo>
                    <a:pt x="354" y="7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0"/>
            <p:cNvSpPr>
              <a:spLocks/>
            </p:cNvSpPr>
            <p:nvPr userDrawn="1"/>
          </p:nvSpPr>
          <p:spPr bwMode="auto">
            <a:xfrm>
              <a:off x="7670800" y="2103438"/>
              <a:ext cx="739775" cy="1028700"/>
            </a:xfrm>
            <a:custGeom>
              <a:avLst/>
              <a:gdLst>
                <a:gd name="T0" fmla="*/ 464 w 466"/>
                <a:gd name="T1" fmla="*/ 294 h 648"/>
                <a:gd name="T2" fmla="*/ 298 w 466"/>
                <a:gd name="T3" fmla="*/ 42 h 648"/>
                <a:gd name="T4" fmla="*/ 300 w 466"/>
                <a:gd name="T5" fmla="*/ 130 h 648"/>
                <a:gd name="T6" fmla="*/ 302 w 466"/>
                <a:gd name="T7" fmla="*/ 220 h 648"/>
                <a:gd name="T8" fmla="*/ 302 w 466"/>
                <a:gd name="T9" fmla="*/ 244 h 648"/>
                <a:gd name="T10" fmla="*/ 304 w 466"/>
                <a:gd name="T11" fmla="*/ 310 h 648"/>
                <a:gd name="T12" fmla="*/ 304 w 466"/>
                <a:gd name="T13" fmla="*/ 326 h 648"/>
                <a:gd name="T14" fmla="*/ 306 w 466"/>
                <a:gd name="T15" fmla="*/ 352 h 648"/>
                <a:gd name="T16" fmla="*/ 306 w 466"/>
                <a:gd name="T17" fmla="*/ 374 h 648"/>
                <a:gd name="T18" fmla="*/ 306 w 466"/>
                <a:gd name="T19" fmla="*/ 394 h 648"/>
                <a:gd name="T20" fmla="*/ 300 w 466"/>
                <a:gd name="T21" fmla="*/ 462 h 648"/>
                <a:gd name="T22" fmla="*/ 294 w 466"/>
                <a:gd name="T23" fmla="*/ 490 h 648"/>
                <a:gd name="T24" fmla="*/ 284 w 466"/>
                <a:gd name="T25" fmla="*/ 512 h 648"/>
                <a:gd name="T26" fmla="*/ 268 w 466"/>
                <a:gd name="T27" fmla="*/ 536 h 648"/>
                <a:gd name="T28" fmla="*/ 244 w 466"/>
                <a:gd name="T29" fmla="*/ 552 h 648"/>
                <a:gd name="T30" fmla="*/ 230 w 466"/>
                <a:gd name="T31" fmla="*/ 558 h 648"/>
                <a:gd name="T32" fmla="*/ 196 w 466"/>
                <a:gd name="T33" fmla="*/ 564 h 648"/>
                <a:gd name="T34" fmla="*/ 178 w 466"/>
                <a:gd name="T35" fmla="*/ 566 h 648"/>
                <a:gd name="T36" fmla="*/ 148 w 466"/>
                <a:gd name="T37" fmla="*/ 560 h 648"/>
                <a:gd name="T38" fmla="*/ 122 w 466"/>
                <a:gd name="T39" fmla="*/ 546 h 648"/>
                <a:gd name="T40" fmla="*/ 112 w 466"/>
                <a:gd name="T41" fmla="*/ 536 h 648"/>
                <a:gd name="T42" fmla="*/ 96 w 466"/>
                <a:gd name="T43" fmla="*/ 508 h 648"/>
                <a:gd name="T44" fmla="*/ 90 w 466"/>
                <a:gd name="T45" fmla="*/ 490 h 648"/>
                <a:gd name="T46" fmla="*/ 82 w 466"/>
                <a:gd name="T47" fmla="*/ 438 h 648"/>
                <a:gd name="T48" fmla="*/ 80 w 466"/>
                <a:gd name="T49" fmla="*/ 402 h 648"/>
                <a:gd name="T50" fmla="*/ 80 w 466"/>
                <a:gd name="T51" fmla="*/ 360 h 648"/>
                <a:gd name="T52" fmla="*/ 80 w 466"/>
                <a:gd name="T53" fmla="*/ 240 h 648"/>
                <a:gd name="T54" fmla="*/ 78 w 466"/>
                <a:gd name="T55" fmla="*/ 176 h 648"/>
                <a:gd name="T56" fmla="*/ 64 w 466"/>
                <a:gd name="T57" fmla="*/ 80 h 648"/>
                <a:gd name="T58" fmla="*/ 52 w 466"/>
                <a:gd name="T59" fmla="*/ 38 h 648"/>
                <a:gd name="T60" fmla="*/ 36 w 466"/>
                <a:gd name="T61" fmla="*/ 0 h 648"/>
                <a:gd name="T62" fmla="*/ 4 w 466"/>
                <a:gd name="T63" fmla="*/ 16 h 648"/>
                <a:gd name="T64" fmla="*/ 18 w 466"/>
                <a:gd name="T65" fmla="*/ 56 h 648"/>
                <a:gd name="T66" fmla="*/ 22 w 466"/>
                <a:gd name="T67" fmla="*/ 82 h 648"/>
                <a:gd name="T68" fmla="*/ 22 w 466"/>
                <a:gd name="T69" fmla="*/ 112 h 648"/>
                <a:gd name="T70" fmla="*/ 10 w 466"/>
                <a:gd name="T71" fmla="*/ 262 h 648"/>
                <a:gd name="T72" fmla="*/ 2 w 466"/>
                <a:gd name="T73" fmla="*/ 348 h 648"/>
                <a:gd name="T74" fmla="*/ 0 w 466"/>
                <a:gd name="T75" fmla="*/ 410 h 648"/>
                <a:gd name="T76" fmla="*/ 2 w 466"/>
                <a:gd name="T77" fmla="*/ 466 h 648"/>
                <a:gd name="T78" fmla="*/ 12 w 466"/>
                <a:gd name="T79" fmla="*/ 514 h 648"/>
                <a:gd name="T80" fmla="*/ 18 w 466"/>
                <a:gd name="T81" fmla="*/ 536 h 648"/>
                <a:gd name="T82" fmla="*/ 38 w 466"/>
                <a:gd name="T83" fmla="*/ 572 h 648"/>
                <a:gd name="T84" fmla="*/ 50 w 466"/>
                <a:gd name="T85" fmla="*/ 586 h 648"/>
                <a:gd name="T86" fmla="*/ 80 w 466"/>
                <a:gd name="T87" fmla="*/ 614 h 648"/>
                <a:gd name="T88" fmla="*/ 120 w 466"/>
                <a:gd name="T89" fmla="*/ 634 h 648"/>
                <a:gd name="T90" fmla="*/ 142 w 466"/>
                <a:gd name="T91" fmla="*/ 640 h 648"/>
                <a:gd name="T92" fmla="*/ 194 w 466"/>
                <a:gd name="T93" fmla="*/ 648 h 648"/>
                <a:gd name="T94" fmla="*/ 222 w 466"/>
                <a:gd name="T95" fmla="*/ 648 h 648"/>
                <a:gd name="T96" fmla="*/ 280 w 466"/>
                <a:gd name="T97" fmla="*/ 644 h 648"/>
                <a:gd name="T98" fmla="*/ 330 w 466"/>
                <a:gd name="T99" fmla="*/ 632 h 648"/>
                <a:gd name="T100" fmla="*/ 372 w 466"/>
                <a:gd name="T101" fmla="*/ 610 h 648"/>
                <a:gd name="T102" fmla="*/ 406 w 466"/>
                <a:gd name="T103" fmla="*/ 582 h 648"/>
                <a:gd name="T104" fmla="*/ 420 w 466"/>
                <a:gd name="T105" fmla="*/ 564 h 648"/>
                <a:gd name="T106" fmla="*/ 442 w 466"/>
                <a:gd name="T107" fmla="*/ 522 h 648"/>
                <a:gd name="T108" fmla="*/ 458 w 466"/>
                <a:gd name="T109" fmla="*/ 470 h 648"/>
                <a:gd name="T110" fmla="*/ 466 w 466"/>
                <a:gd name="T111" fmla="*/ 412 h 648"/>
                <a:gd name="T112" fmla="*/ 466 w 466"/>
                <a:gd name="T113" fmla="*/ 380 h 648"/>
                <a:gd name="T114" fmla="*/ 464 w 466"/>
                <a:gd name="T115" fmla="*/ 294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6" h="648">
                  <a:moveTo>
                    <a:pt x="464" y="294"/>
                  </a:moveTo>
                  <a:lnTo>
                    <a:pt x="464" y="294"/>
                  </a:lnTo>
                  <a:lnTo>
                    <a:pt x="456" y="58"/>
                  </a:lnTo>
                  <a:lnTo>
                    <a:pt x="298" y="42"/>
                  </a:lnTo>
                  <a:lnTo>
                    <a:pt x="300" y="130"/>
                  </a:lnTo>
                  <a:lnTo>
                    <a:pt x="300" y="130"/>
                  </a:lnTo>
                  <a:lnTo>
                    <a:pt x="300" y="140"/>
                  </a:lnTo>
                  <a:lnTo>
                    <a:pt x="302" y="220"/>
                  </a:lnTo>
                  <a:lnTo>
                    <a:pt x="302" y="220"/>
                  </a:lnTo>
                  <a:lnTo>
                    <a:pt x="302" y="244"/>
                  </a:lnTo>
                  <a:lnTo>
                    <a:pt x="304" y="310"/>
                  </a:lnTo>
                  <a:lnTo>
                    <a:pt x="304" y="310"/>
                  </a:lnTo>
                  <a:lnTo>
                    <a:pt x="304" y="326"/>
                  </a:lnTo>
                  <a:lnTo>
                    <a:pt x="304" y="326"/>
                  </a:lnTo>
                  <a:lnTo>
                    <a:pt x="306" y="352"/>
                  </a:lnTo>
                  <a:lnTo>
                    <a:pt x="306" y="352"/>
                  </a:lnTo>
                  <a:lnTo>
                    <a:pt x="306" y="374"/>
                  </a:lnTo>
                  <a:lnTo>
                    <a:pt x="306" y="374"/>
                  </a:lnTo>
                  <a:lnTo>
                    <a:pt x="306" y="394"/>
                  </a:lnTo>
                  <a:lnTo>
                    <a:pt x="306" y="394"/>
                  </a:lnTo>
                  <a:lnTo>
                    <a:pt x="306" y="430"/>
                  </a:lnTo>
                  <a:lnTo>
                    <a:pt x="300" y="462"/>
                  </a:lnTo>
                  <a:lnTo>
                    <a:pt x="300" y="462"/>
                  </a:lnTo>
                  <a:lnTo>
                    <a:pt x="294" y="490"/>
                  </a:lnTo>
                  <a:lnTo>
                    <a:pt x="284" y="512"/>
                  </a:lnTo>
                  <a:lnTo>
                    <a:pt x="284" y="512"/>
                  </a:lnTo>
                  <a:lnTo>
                    <a:pt x="276" y="524"/>
                  </a:lnTo>
                  <a:lnTo>
                    <a:pt x="268" y="536"/>
                  </a:lnTo>
                  <a:lnTo>
                    <a:pt x="256" y="544"/>
                  </a:lnTo>
                  <a:lnTo>
                    <a:pt x="244" y="552"/>
                  </a:lnTo>
                  <a:lnTo>
                    <a:pt x="244" y="552"/>
                  </a:lnTo>
                  <a:lnTo>
                    <a:pt x="230" y="558"/>
                  </a:lnTo>
                  <a:lnTo>
                    <a:pt x="214" y="562"/>
                  </a:lnTo>
                  <a:lnTo>
                    <a:pt x="196" y="564"/>
                  </a:lnTo>
                  <a:lnTo>
                    <a:pt x="178" y="566"/>
                  </a:lnTo>
                  <a:lnTo>
                    <a:pt x="178" y="566"/>
                  </a:lnTo>
                  <a:lnTo>
                    <a:pt x="162" y="564"/>
                  </a:lnTo>
                  <a:lnTo>
                    <a:pt x="148" y="560"/>
                  </a:lnTo>
                  <a:lnTo>
                    <a:pt x="134" y="554"/>
                  </a:lnTo>
                  <a:lnTo>
                    <a:pt x="122" y="546"/>
                  </a:lnTo>
                  <a:lnTo>
                    <a:pt x="122" y="546"/>
                  </a:lnTo>
                  <a:lnTo>
                    <a:pt x="112" y="536"/>
                  </a:lnTo>
                  <a:lnTo>
                    <a:pt x="104" y="522"/>
                  </a:lnTo>
                  <a:lnTo>
                    <a:pt x="96" y="508"/>
                  </a:lnTo>
                  <a:lnTo>
                    <a:pt x="90" y="490"/>
                  </a:lnTo>
                  <a:lnTo>
                    <a:pt x="90" y="490"/>
                  </a:lnTo>
                  <a:lnTo>
                    <a:pt x="86" y="468"/>
                  </a:lnTo>
                  <a:lnTo>
                    <a:pt x="82" y="438"/>
                  </a:lnTo>
                  <a:lnTo>
                    <a:pt x="82" y="438"/>
                  </a:lnTo>
                  <a:lnTo>
                    <a:pt x="80" y="402"/>
                  </a:lnTo>
                  <a:lnTo>
                    <a:pt x="80" y="360"/>
                  </a:lnTo>
                  <a:lnTo>
                    <a:pt x="80" y="360"/>
                  </a:lnTo>
                  <a:lnTo>
                    <a:pt x="80" y="240"/>
                  </a:lnTo>
                  <a:lnTo>
                    <a:pt x="80" y="240"/>
                  </a:lnTo>
                  <a:lnTo>
                    <a:pt x="78" y="176"/>
                  </a:lnTo>
                  <a:lnTo>
                    <a:pt x="78" y="176"/>
                  </a:lnTo>
                  <a:lnTo>
                    <a:pt x="72" y="126"/>
                  </a:lnTo>
                  <a:lnTo>
                    <a:pt x="64" y="80"/>
                  </a:lnTo>
                  <a:lnTo>
                    <a:pt x="64" y="80"/>
                  </a:lnTo>
                  <a:lnTo>
                    <a:pt x="52" y="38"/>
                  </a:lnTo>
                  <a:lnTo>
                    <a:pt x="44" y="18"/>
                  </a:lnTo>
                  <a:lnTo>
                    <a:pt x="36" y="0"/>
                  </a:lnTo>
                  <a:lnTo>
                    <a:pt x="4" y="16"/>
                  </a:lnTo>
                  <a:lnTo>
                    <a:pt x="4" y="16"/>
                  </a:lnTo>
                  <a:lnTo>
                    <a:pt x="12" y="34"/>
                  </a:lnTo>
                  <a:lnTo>
                    <a:pt x="18" y="56"/>
                  </a:lnTo>
                  <a:lnTo>
                    <a:pt x="18" y="56"/>
                  </a:lnTo>
                  <a:lnTo>
                    <a:pt x="22" y="82"/>
                  </a:lnTo>
                  <a:lnTo>
                    <a:pt x="22" y="112"/>
                  </a:lnTo>
                  <a:lnTo>
                    <a:pt x="22" y="112"/>
                  </a:lnTo>
                  <a:lnTo>
                    <a:pt x="20" y="174"/>
                  </a:lnTo>
                  <a:lnTo>
                    <a:pt x="10" y="262"/>
                  </a:lnTo>
                  <a:lnTo>
                    <a:pt x="10" y="262"/>
                  </a:lnTo>
                  <a:lnTo>
                    <a:pt x="2" y="348"/>
                  </a:lnTo>
                  <a:lnTo>
                    <a:pt x="0" y="410"/>
                  </a:lnTo>
                  <a:lnTo>
                    <a:pt x="0" y="410"/>
                  </a:lnTo>
                  <a:lnTo>
                    <a:pt x="0" y="438"/>
                  </a:lnTo>
                  <a:lnTo>
                    <a:pt x="2" y="466"/>
                  </a:lnTo>
                  <a:lnTo>
                    <a:pt x="6" y="490"/>
                  </a:lnTo>
                  <a:lnTo>
                    <a:pt x="12" y="514"/>
                  </a:lnTo>
                  <a:lnTo>
                    <a:pt x="12" y="514"/>
                  </a:lnTo>
                  <a:lnTo>
                    <a:pt x="18" y="536"/>
                  </a:lnTo>
                  <a:lnTo>
                    <a:pt x="28" y="554"/>
                  </a:lnTo>
                  <a:lnTo>
                    <a:pt x="38" y="572"/>
                  </a:lnTo>
                  <a:lnTo>
                    <a:pt x="50" y="586"/>
                  </a:lnTo>
                  <a:lnTo>
                    <a:pt x="50" y="586"/>
                  </a:lnTo>
                  <a:lnTo>
                    <a:pt x="64" y="602"/>
                  </a:lnTo>
                  <a:lnTo>
                    <a:pt x="80" y="614"/>
                  </a:lnTo>
                  <a:lnTo>
                    <a:pt x="98" y="624"/>
                  </a:lnTo>
                  <a:lnTo>
                    <a:pt x="120" y="634"/>
                  </a:lnTo>
                  <a:lnTo>
                    <a:pt x="120" y="634"/>
                  </a:lnTo>
                  <a:lnTo>
                    <a:pt x="142" y="640"/>
                  </a:lnTo>
                  <a:lnTo>
                    <a:pt x="166" y="644"/>
                  </a:lnTo>
                  <a:lnTo>
                    <a:pt x="194" y="648"/>
                  </a:lnTo>
                  <a:lnTo>
                    <a:pt x="222" y="648"/>
                  </a:lnTo>
                  <a:lnTo>
                    <a:pt x="222" y="648"/>
                  </a:lnTo>
                  <a:lnTo>
                    <a:pt x="252" y="648"/>
                  </a:lnTo>
                  <a:lnTo>
                    <a:pt x="280" y="644"/>
                  </a:lnTo>
                  <a:lnTo>
                    <a:pt x="306" y="638"/>
                  </a:lnTo>
                  <a:lnTo>
                    <a:pt x="330" y="632"/>
                  </a:lnTo>
                  <a:lnTo>
                    <a:pt x="352" y="622"/>
                  </a:lnTo>
                  <a:lnTo>
                    <a:pt x="372" y="610"/>
                  </a:lnTo>
                  <a:lnTo>
                    <a:pt x="390" y="596"/>
                  </a:lnTo>
                  <a:lnTo>
                    <a:pt x="406" y="582"/>
                  </a:lnTo>
                  <a:lnTo>
                    <a:pt x="406" y="582"/>
                  </a:lnTo>
                  <a:lnTo>
                    <a:pt x="420" y="564"/>
                  </a:lnTo>
                  <a:lnTo>
                    <a:pt x="432" y="544"/>
                  </a:lnTo>
                  <a:lnTo>
                    <a:pt x="442" y="522"/>
                  </a:lnTo>
                  <a:lnTo>
                    <a:pt x="452" y="498"/>
                  </a:lnTo>
                  <a:lnTo>
                    <a:pt x="458" y="470"/>
                  </a:lnTo>
                  <a:lnTo>
                    <a:pt x="462" y="442"/>
                  </a:lnTo>
                  <a:lnTo>
                    <a:pt x="466" y="412"/>
                  </a:lnTo>
                  <a:lnTo>
                    <a:pt x="466" y="380"/>
                  </a:lnTo>
                  <a:lnTo>
                    <a:pt x="466" y="380"/>
                  </a:lnTo>
                  <a:lnTo>
                    <a:pt x="464" y="294"/>
                  </a:lnTo>
                  <a:lnTo>
                    <a:pt x="464" y="2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1"/>
            <p:cNvSpPr>
              <a:spLocks/>
            </p:cNvSpPr>
            <p:nvPr userDrawn="1"/>
          </p:nvSpPr>
          <p:spPr bwMode="auto">
            <a:xfrm>
              <a:off x="3387725" y="1947863"/>
              <a:ext cx="955675" cy="1219200"/>
            </a:xfrm>
            <a:custGeom>
              <a:avLst/>
              <a:gdLst>
                <a:gd name="T0" fmla="*/ 576 w 602"/>
                <a:gd name="T1" fmla="*/ 138 h 768"/>
                <a:gd name="T2" fmla="*/ 576 w 602"/>
                <a:gd name="T3" fmla="*/ 138 h 768"/>
                <a:gd name="T4" fmla="*/ 562 w 602"/>
                <a:gd name="T5" fmla="*/ 98 h 768"/>
                <a:gd name="T6" fmla="*/ 544 w 602"/>
                <a:gd name="T7" fmla="*/ 62 h 768"/>
                <a:gd name="T8" fmla="*/ 524 w 602"/>
                <a:gd name="T9" fmla="*/ 30 h 768"/>
                <a:gd name="T10" fmla="*/ 500 w 602"/>
                <a:gd name="T11" fmla="*/ 0 h 768"/>
                <a:gd name="T12" fmla="*/ 430 w 602"/>
                <a:gd name="T13" fmla="*/ 16 h 768"/>
                <a:gd name="T14" fmla="*/ 430 w 602"/>
                <a:gd name="T15" fmla="*/ 16 h 768"/>
                <a:gd name="T16" fmla="*/ 442 w 602"/>
                <a:gd name="T17" fmla="*/ 34 h 768"/>
                <a:gd name="T18" fmla="*/ 454 w 602"/>
                <a:gd name="T19" fmla="*/ 54 h 768"/>
                <a:gd name="T20" fmla="*/ 464 w 602"/>
                <a:gd name="T21" fmla="*/ 76 h 768"/>
                <a:gd name="T22" fmla="*/ 472 w 602"/>
                <a:gd name="T23" fmla="*/ 100 h 768"/>
                <a:gd name="T24" fmla="*/ 472 w 602"/>
                <a:gd name="T25" fmla="*/ 100 h 768"/>
                <a:gd name="T26" fmla="*/ 478 w 602"/>
                <a:gd name="T27" fmla="*/ 126 h 768"/>
                <a:gd name="T28" fmla="*/ 484 w 602"/>
                <a:gd name="T29" fmla="*/ 152 h 768"/>
                <a:gd name="T30" fmla="*/ 486 w 602"/>
                <a:gd name="T31" fmla="*/ 180 h 768"/>
                <a:gd name="T32" fmla="*/ 488 w 602"/>
                <a:gd name="T33" fmla="*/ 210 h 768"/>
                <a:gd name="T34" fmla="*/ 488 w 602"/>
                <a:gd name="T35" fmla="*/ 210 h 768"/>
                <a:gd name="T36" fmla="*/ 486 w 602"/>
                <a:gd name="T37" fmla="*/ 276 h 768"/>
                <a:gd name="T38" fmla="*/ 486 w 602"/>
                <a:gd name="T39" fmla="*/ 276 h 768"/>
                <a:gd name="T40" fmla="*/ 480 w 602"/>
                <a:gd name="T41" fmla="*/ 356 h 768"/>
                <a:gd name="T42" fmla="*/ 480 w 602"/>
                <a:gd name="T43" fmla="*/ 356 h 768"/>
                <a:gd name="T44" fmla="*/ 472 w 602"/>
                <a:gd name="T45" fmla="*/ 428 h 768"/>
                <a:gd name="T46" fmla="*/ 472 w 602"/>
                <a:gd name="T47" fmla="*/ 428 h 768"/>
                <a:gd name="T48" fmla="*/ 470 w 602"/>
                <a:gd name="T49" fmla="*/ 452 h 768"/>
                <a:gd name="T50" fmla="*/ 152 w 602"/>
                <a:gd name="T51" fmla="*/ 72 h 768"/>
                <a:gd name="T52" fmla="*/ 0 w 602"/>
                <a:gd name="T53" fmla="*/ 728 h 768"/>
                <a:gd name="T54" fmla="*/ 154 w 602"/>
                <a:gd name="T55" fmla="*/ 728 h 768"/>
                <a:gd name="T56" fmla="*/ 170 w 602"/>
                <a:gd name="T57" fmla="*/ 366 h 768"/>
                <a:gd name="T58" fmla="*/ 580 w 602"/>
                <a:gd name="T59" fmla="*/ 768 h 768"/>
                <a:gd name="T60" fmla="*/ 600 w 602"/>
                <a:gd name="T61" fmla="*/ 378 h 768"/>
                <a:gd name="T62" fmla="*/ 600 w 602"/>
                <a:gd name="T63" fmla="*/ 378 h 768"/>
                <a:gd name="T64" fmla="*/ 602 w 602"/>
                <a:gd name="T65" fmla="*/ 354 h 768"/>
                <a:gd name="T66" fmla="*/ 602 w 602"/>
                <a:gd name="T67" fmla="*/ 354 h 768"/>
                <a:gd name="T68" fmla="*/ 602 w 602"/>
                <a:gd name="T69" fmla="*/ 330 h 768"/>
                <a:gd name="T70" fmla="*/ 602 w 602"/>
                <a:gd name="T71" fmla="*/ 330 h 768"/>
                <a:gd name="T72" fmla="*/ 600 w 602"/>
                <a:gd name="T73" fmla="*/ 276 h 768"/>
                <a:gd name="T74" fmla="*/ 596 w 602"/>
                <a:gd name="T75" fmla="*/ 228 h 768"/>
                <a:gd name="T76" fmla="*/ 588 w 602"/>
                <a:gd name="T77" fmla="*/ 180 h 768"/>
                <a:gd name="T78" fmla="*/ 576 w 602"/>
                <a:gd name="T79" fmla="*/ 138 h 768"/>
                <a:gd name="T80" fmla="*/ 576 w 602"/>
                <a:gd name="T81" fmla="*/ 13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2" h="768">
                  <a:moveTo>
                    <a:pt x="576" y="138"/>
                  </a:moveTo>
                  <a:lnTo>
                    <a:pt x="576" y="138"/>
                  </a:lnTo>
                  <a:lnTo>
                    <a:pt x="562" y="98"/>
                  </a:lnTo>
                  <a:lnTo>
                    <a:pt x="544" y="62"/>
                  </a:lnTo>
                  <a:lnTo>
                    <a:pt x="524" y="30"/>
                  </a:lnTo>
                  <a:lnTo>
                    <a:pt x="500" y="0"/>
                  </a:lnTo>
                  <a:lnTo>
                    <a:pt x="430" y="16"/>
                  </a:lnTo>
                  <a:lnTo>
                    <a:pt x="430" y="16"/>
                  </a:lnTo>
                  <a:lnTo>
                    <a:pt x="442" y="34"/>
                  </a:lnTo>
                  <a:lnTo>
                    <a:pt x="454" y="54"/>
                  </a:lnTo>
                  <a:lnTo>
                    <a:pt x="464" y="76"/>
                  </a:lnTo>
                  <a:lnTo>
                    <a:pt x="472" y="100"/>
                  </a:lnTo>
                  <a:lnTo>
                    <a:pt x="472" y="100"/>
                  </a:lnTo>
                  <a:lnTo>
                    <a:pt x="478" y="126"/>
                  </a:lnTo>
                  <a:lnTo>
                    <a:pt x="484" y="152"/>
                  </a:lnTo>
                  <a:lnTo>
                    <a:pt x="486" y="180"/>
                  </a:lnTo>
                  <a:lnTo>
                    <a:pt x="488" y="210"/>
                  </a:lnTo>
                  <a:lnTo>
                    <a:pt x="488" y="210"/>
                  </a:lnTo>
                  <a:lnTo>
                    <a:pt x="486" y="276"/>
                  </a:lnTo>
                  <a:lnTo>
                    <a:pt x="486" y="276"/>
                  </a:lnTo>
                  <a:lnTo>
                    <a:pt x="480" y="356"/>
                  </a:lnTo>
                  <a:lnTo>
                    <a:pt x="480" y="356"/>
                  </a:lnTo>
                  <a:lnTo>
                    <a:pt x="472" y="428"/>
                  </a:lnTo>
                  <a:lnTo>
                    <a:pt x="472" y="428"/>
                  </a:lnTo>
                  <a:lnTo>
                    <a:pt x="470" y="452"/>
                  </a:lnTo>
                  <a:lnTo>
                    <a:pt x="152" y="72"/>
                  </a:lnTo>
                  <a:lnTo>
                    <a:pt x="0" y="728"/>
                  </a:lnTo>
                  <a:lnTo>
                    <a:pt x="154" y="728"/>
                  </a:lnTo>
                  <a:lnTo>
                    <a:pt x="170" y="366"/>
                  </a:lnTo>
                  <a:lnTo>
                    <a:pt x="580" y="768"/>
                  </a:lnTo>
                  <a:lnTo>
                    <a:pt x="600" y="378"/>
                  </a:lnTo>
                  <a:lnTo>
                    <a:pt x="600" y="378"/>
                  </a:lnTo>
                  <a:lnTo>
                    <a:pt x="602" y="354"/>
                  </a:lnTo>
                  <a:lnTo>
                    <a:pt x="602" y="354"/>
                  </a:lnTo>
                  <a:lnTo>
                    <a:pt x="602" y="330"/>
                  </a:lnTo>
                  <a:lnTo>
                    <a:pt x="602" y="330"/>
                  </a:lnTo>
                  <a:lnTo>
                    <a:pt x="600" y="276"/>
                  </a:lnTo>
                  <a:lnTo>
                    <a:pt x="596" y="228"/>
                  </a:lnTo>
                  <a:lnTo>
                    <a:pt x="588" y="180"/>
                  </a:lnTo>
                  <a:lnTo>
                    <a:pt x="576" y="138"/>
                  </a:lnTo>
                  <a:lnTo>
                    <a:pt x="576" y="13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p:cNvSpPr>
              <a:spLocks/>
            </p:cNvSpPr>
            <p:nvPr userDrawn="1"/>
          </p:nvSpPr>
          <p:spPr bwMode="auto">
            <a:xfrm>
              <a:off x="5756275" y="2027238"/>
              <a:ext cx="952500" cy="1127125"/>
            </a:xfrm>
            <a:custGeom>
              <a:avLst/>
              <a:gdLst>
                <a:gd name="T0" fmla="*/ 576 w 600"/>
                <a:gd name="T1" fmla="*/ 0 h 710"/>
                <a:gd name="T2" fmla="*/ 576 w 600"/>
                <a:gd name="T3" fmla="*/ 0 h 710"/>
                <a:gd name="T4" fmla="*/ 552 w 600"/>
                <a:gd name="T5" fmla="*/ 2 h 710"/>
                <a:gd name="T6" fmla="*/ 528 w 600"/>
                <a:gd name="T7" fmla="*/ 8 h 710"/>
                <a:gd name="T8" fmla="*/ 506 w 600"/>
                <a:gd name="T9" fmla="*/ 16 h 710"/>
                <a:gd name="T10" fmla="*/ 484 w 600"/>
                <a:gd name="T11" fmla="*/ 28 h 710"/>
                <a:gd name="T12" fmla="*/ 484 w 600"/>
                <a:gd name="T13" fmla="*/ 28 h 710"/>
                <a:gd name="T14" fmla="*/ 462 w 600"/>
                <a:gd name="T15" fmla="*/ 44 h 710"/>
                <a:gd name="T16" fmla="*/ 442 w 600"/>
                <a:gd name="T17" fmla="*/ 64 h 710"/>
                <a:gd name="T18" fmla="*/ 424 w 600"/>
                <a:gd name="T19" fmla="*/ 86 h 710"/>
                <a:gd name="T20" fmla="*/ 404 w 600"/>
                <a:gd name="T21" fmla="*/ 114 h 710"/>
                <a:gd name="T22" fmla="*/ 404 w 600"/>
                <a:gd name="T23" fmla="*/ 114 h 710"/>
                <a:gd name="T24" fmla="*/ 386 w 600"/>
                <a:gd name="T25" fmla="*/ 148 h 710"/>
                <a:gd name="T26" fmla="*/ 364 w 600"/>
                <a:gd name="T27" fmla="*/ 192 h 710"/>
                <a:gd name="T28" fmla="*/ 364 w 600"/>
                <a:gd name="T29" fmla="*/ 192 h 710"/>
                <a:gd name="T30" fmla="*/ 340 w 600"/>
                <a:gd name="T31" fmla="*/ 248 h 710"/>
                <a:gd name="T32" fmla="*/ 316 w 600"/>
                <a:gd name="T33" fmla="*/ 314 h 710"/>
                <a:gd name="T34" fmla="*/ 208 w 600"/>
                <a:gd name="T35" fmla="*/ 38 h 710"/>
                <a:gd name="T36" fmla="*/ 0 w 600"/>
                <a:gd name="T37" fmla="*/ 88 h 710"/>
                <a:gd name="T38" fmla="*/ 162 w 600"/>
                <a:gd name="T39" fmla="*/ 364 h 710"/>
                <a:gd name="T40" fmla="*/ 184 w 600"/>
                <a:gd name="T41" fmla="*/ 710 h 710"/>
                <a:gd name="T42" fmla="*/ 356 w 600"/>
                <a:gd name="T43" fmla="*/ 696 h 710"/>
                <a:gd name="T44" fmla="*/ 356 w 600"/>
                <a:gd name="T45" fmla="*/ 696 h 710"/>
                <a:gd name="T46" fmla="*/ 372 w 600"/>
                <a:gd name="T47" fmla="*/ 392 h 710"/>
                <a:gd name="T48" fmla="*/ 372 w 600"/>
                <a:gd name="T49" fmla="*/ 392 h 710"/>
                <a:gd name="T50" fmla="*/ 378 w 600"/>
                <a:gd name="T51" fmla="*/ 370 h 710"/>
                <a:gd name="T52" fmla="*/ 378 w 600"/>
                <a:gd name="T53" fmla="*/ 370 h 710"/>
                <a:gd name="T54" fmla="*/ 394 w 600"/>
                <a:gd name="T55" fmla="*/ 324 h 710"/>
                <a:gd name="T56" fmla="*/ 394 w 600"/>
                <a:gd name="T57" fmla="*/ 324 h 710"/>
                <a:gd name="T58" fmla="*/ 412 w 600"/>
                <a:gd name="T59" fmla="*/ 276 h 710"/>
                <a:gd name="T60" fmla="*/ 432 w 600"/>
                <a:gd name="T61" fmla="*/ 236 h 710"/>
                <a:gd name="T62" fmla="*/ 454 w 600"/>
                <a:gd name="T63" fmla="*/ 202 h 710"/>
                <a:gd name="T64" fmla="*/ 466 w 600"/>
                <a:gd name="T65" fmla="*/ 186 h 710"/>
                <a:gd name="T66" fmla="*/ 476 w 600"/>
                <a:gd name="T67" fmla="*/ 174 h 710"/>
                <a:gd name="T68" fmla="*/ 476 w 600"/>
                <a:gd name="T69" fmla="*/ 174 h 710"/>
                <a:gd name="T70" fmla="*/ 490 w 600"/>
                <a:gd name="T71" fmla="*/ 162 h 710"/>
                <a:gd name="T72" fmla="*/ 502 w 600"/>
                <a:gd name="T73" fmla="*/ 152 h 710"/>
                <a:gd name="T74" fmla="*/ 514 w 600"/>
                <a:gd name="T75" fmla="*/ 144 h 710"/>
                <a:gd name="T76" fmla="*/ 528 w 600"/>
                <a:gd name="T77" fmla="*/ 136 h 710"/>
                <a:gd name="T78" fmla="*/ 540 w 600"/>
                <a:gd name="T79" fmla="*/ 132 h 710"/>
                <a:gd name="T80" fmla="*/ 554 w 600"/>
                <a:gd name="T81" fmla="*/ 128 h 710"/>
                <a:gd name="T82" fmla="*/ 568 w 600"/>
                <a:gd name="T83" fmla="*/ 126 h 710"/>
                <a:gd name="T84" fmla="*/ 584 w 600"/>
                <a:gd name="T85" fmla="*/ 124 h 710"/>
                <a:gd name="T86" fmla="*/ 590 w 600"/>
                <a:gd name="T87" fmla="*/ 124 h 710"/>
                <a:gd name="T88" fmla="*/ 600 w 600"/>
                <a:gd name="T89" fmla="*/ 94 h 710"/>
                <a:gd name="T90" fmla="*/ 584 w 600"/>
                <a:gd name="T91" fmla="*/ 26 h 710"/>
                <a:gd name="T92" fmla="*/ 576 w 600"/>
                <a:gd name="T9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0" h="710">
                  <a:moveTo>
                    <a:pt x="576" y="0"/>
                  </a:moveTo>
                  <a:lnTo>
                    <a:pt x="576" y="0"/>
                  </a:lnTo>
                  <a:lnTo>
                    <a:pt x="552" y="2"/>
                  </a:lnTo>
                  <a:lnTo>
                    <a:pt x="528" y="8"/>
                  </a:lnTo>
                  <a:lnTo>
                    <a:pt x="506" y="16"/>
                  </a:lnTo>
                  <a:lnTo>
                    <a:pt x="484" y="28"/>
                  </a:lnTo>
                  <a:lnTo>
                    <a:pt x="484" y="28"/>
                  </a:lnTo>
                  <a:lnTo>
                    <a:pt x="462" y="44"/>
                  </a:lnTo>
                  <a:lnTo>
                    <a:pt x="442" y="64"/>
                  </a:lnTo>
                  <a:lnTo>
                    <a:pt x="424" y="86"/>
                  </a:lnTo>
                  <a:lnTo>
                    <a:pt x="404" y="114"/>
                  </a:lnTo>
                  <a:lnTo>
                    <a:pt x="404" y="114"/>
                  </a:lnTo>
                  <a:lnTo>
                    <a:pt x="386" y="148"/>
                  </a:lnTo>
                  <a:lnTo>
                    <a:pt x="364" y="192"/>
                  </a:lnTo>
                  <a:lnTo>
                    <a:pt x="364" y="192"/>
                  </a:lnTo>
                  <a:lnTo>
                    <a:pt x="340" y="248"/>
                  </a:lnTo>
                  <a:lnTo>
                    <a:pt x="316" y="314"/>
                  </a:lnTo>
                  <a:lnTo>
                    <a:pt x="208" y="38"/>
                  </a:lnTo>
                  <a:lnTo>
                    <a:pt x="0" y="88"/>
                  </a:lnTo>
                  <a:lnTo>
                    <a:pt x="162" y="364"/>
                  </a:lnTo>
                  <a:lnTo>
                    <a:pt x="184" y="710"/>
                  </a:lnTo>
                  <a:lnTo>
                    <a:pt x="356" y="696"/>
                  </a:lnTo>
                  <a:lnTo>
                    <a:pt x="356" y="696"/>
                  </a:lnTo>
                  <a:lnTo>
                    <a:pt x="372" y="392"/>
                  </a:lnTo>
                  <a:lnTo>
                    <a:pt x="372" y="392"/>
                  </a:lnTo>
                  <a:lnTo>
                    <a:pt x="378" y="370"/>
                  </a:lnTo>
                  <a:lnTo>
                    <a:pt x="378" y="370"/>
                  </a:lnTo>
                  <a:lnTo>
                    <a:pt x="394" y="324"/>
                  </a:lnTo>
                  <a:lnTo>
                    <a:pt x="394" y="324"/>
                  </a:lnTo>
                  <a:lnTo>
                    <a:pt x="412" y="276"/>
                  </a:lnTo>
                  <a:lnTo>
                    <a:pt x="432" y="236"/>
                  </a:lnTo>
                  <a:lnTo>
                    <a:pt x="454" y="202"/>
                  </a:lnTo>
                  <a:lnTo>
                    <a:pt x="466" y="186"/>
                  </a:lnTo>
                  <a:lnTo>
                    <a:pt x="476" y="174"/>
                  </a:lnTo>
                  <a:lnTo>
                    <a:pt x="476" y="174"/>
                  </a:lnTo>
                  <a:lnTo>
                    <a:pt x="490" y="162"/>
                  </a:lnTo>
                  <a:lnTo>
                    <a:pt x="502" y="152"/>
                  </a:lnTo>
                  <a:lnTo>
                    <a:pt x="514" y="144"/>
                  </a:lnTo>
                  <a:lnTo>
                    <a:pt x="528" y="136"/>
                  </a:lnTo>
                  <a:lnTo>
                    <a:pt x="540" y="132"/>
                  </a:lnTo>
                  <a:lnTo>
                    <a:pt x="554" y="128"/>
                  </a:lnTo>
                  <a:lnTo>
                    <a:pt x="568" y="126"/>
                  </a:lnTo>
                  <a:lnTo>
                    <a:pt x="584" y="124"/>
                  </a:lnTo>
                  <a:lnTo>
                    <a:pt x="590" y="124"/>
                  </a:lnTo>
                  <a:lnTo>
                    <a:pt x="600" y="94"/>
                  </a:lnTo>
                  <a:lnTo>
                    <a:pt x="584" y="26"/>
                  </a:lnTo>
                  <a:lnTo>
                    <a:pt x="57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29" name="图片 28"/>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10823" y="-1"/>
            <a:ext cx="7231888" cy="2428677"/>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mj-lt"/>
          <a:ea typeface="+mj-ea"/>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华文细黑" pitchFamily="2"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spcBef>
          <a:spcPct val="20000"/>
        </a:spcBef>
        <a:spcAft>
          <a:spcPct val="0"/>
        </a:spcAft>
        <a:buClr>
          <a:srgbClr val="990000"/>
        </a:buClr>
        <a:buChar char="•"/>
        <a:defRPr sz="1800" b="1">
          <a:solidFill>
            <a:schemeClr val="tx1"/>
          </a:solidFill>
          <a:latin typeface="+mn-lt"/>
          <a:ea typeface="+mn-ea"/>
          <a:cs typeface="+mn-cs"/>
        </a:defRPr>
      </a:lvl1pPr>
      <a:lvl2pPr marL="557064" indent="-214255" algn="l" rtl="0" eaLnBrk="0" fontAlgn="base" hangingPunct="0">
        <a:spcBef>
          <a:spcPct val="20000"/>
        </a:spcBef>
        <a:spcAft>
          <a:spcPct val="0"/>
        </a:spcAft>
        <a:buFont typeface="Arial" pitchFamily="34" charset="0"/>
        <a:buChar char="›"/>
        <a:defRPr sz="1500">
          <a:solidFill>
            <a:schemeClr val="tx1"/>
          </a:solidFill>
          <a:latin typeface="+mn-lt"/>
          <a:ea typeface="+mn-ea"/>
          <a:cs typeface="+mn-cs"/>
        </a:defRPr>
      </a:lvl2pPr>
      <a:lvl3pPr marL="857021" indent="-17140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199830" indent="-171404" algn="l" rtl="0" eaLnBrk="0" fontAlgn="base" hangingPunct="0">
        <a:spcBef>
          <a:spcPct val="20000"/>
        </a:spcBef>
        <a:spcAft>
          <a:spcPct val="0"/>
        </a:spcAft>
        <a:buChar char="–"/>
        <a:defRPr sz="1200">
          <a:solidFill>
            <a:schemeClr val="tx1"/>
          </a:solidFill>
          <a:latin typeface="+mn-lt"/>
          <a:ea typeface="+mn-ea"/>
          <a:cs typeface="+mn-cs"/>
        </a:defRPr>
      </a:lvl4pPr>
      <a:lvl5pPr marL="1542639" indent="-171404" algn="l" rtl="0" eaLnBrk="0" fontAlgn="base" hangingPunct="0">
        <a:spcBef>
          <a:spcPct val="20000"/>
        </a:spcBef>
        <a:spcAft>
          <a:spcPct val="0"/>
        </a:spcAft>
        <a:buFont typeface="Arial" pitchFamily="34" charset="0"/>
        <a:buChar char="~"/>
        <a:defRPr sz="12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3078" name="Rectangle 13"/>
          <p:cNvSpPr>
            <a:spLocks noGrp="1" noChangeArrowheads="1"/>
          </p:cNvSpPr>
          <p:nvPr>
            <p:ph type="title"/>
          </p:nvPr>
        </p:nvSpPr>
        <p:spPr bwMode="auto">
          <a:xfrm>
            <a:off x="539750" y="476823"/>
            <a:ext cx="8064500" cy="522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3080" name="Rectangle 68"/>
          <p:cNvSpPr>
            <a:spLocks noGrp="1" noChangeArrowheads="1"/>
          </p:cNvSpPr>
          <p:nvPr>
            <p:ph type="body" idx="1"/>
          </p:nvPr>
        </p:nvSpPr>
        <p:spPr bwMode="auto">
          <a:xfrm>
            <a:off x="539750" y="109451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sp>
        <p:nvSpPr>
          <p:cNvPr id="3082" name="Rectangle 5"/>
          <p:cNvSpPr>
            <a:spLocks noChangeArrowheads="1"/>
          </p:cNvSpPr>
          <p:nvPr userDrawn="1"/>
        </p:nvSpPr>
        <p:spPr bwMode="auto">
          <a:xfrm>
            <a:off x="6654080" y="482947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r" eaLnBrk="0" hangingPunct="0">
              <a:lnSpc>
                <a:spcPct val="85000"/>
              </a:lnSpc>
            </a:pPr>
            <a:r>
              <a:rPr lang="de-DE" altLang="zh-CN" sz="1000" dirty="0">
                <a:solidFill>
                  <a:srgbClr val="000000">
                    <a:lumMod val="75000"/>
                    <a:lumOff val="25000"/>
                  </a:srgbClr>
                </a:solidFill>
                <a:latin typeface="FrutigerNext LT Regular" pitchFamily="34" charset="0"/>
                <a:ea typeface="MS PGothic" pitchFamily="34" charset="-128"/>
              </a:rPr>
              <a:t>Page </a:t>
            </a:r>
            <a:fld id="{76BD5880-477A-4D5C-B851-21068EE03163}" type="slidenum">
              <a:rPr lang="de-DE" altLang="zh-CN" sz="1000">
                <a:solidFill>
                  <a:srgbClr val="000000">
                    <a:lumMod val="75000"/>
                    <a:lumOff val="25000"/>
                  </a:srgbClr>
                </a:solidFill>
                <a:latin typeface="FrutigerNext LT Regular" pitchFamily="34" charset="0"/>
                <a:ea typeface="MS PGothic" pitchFamily="34" charset="-128"/>
              </a:rPr>
              <a:pPr algn="r" eaLnBrk="0" hangingPunct="0">
                <a:lnSpc>
                  <a:spcPct val="85000"/>
                </a:lnSpc>
              </a:pPr>
              <a:t>‹#›</a:t>
            </a:fld>
            <a:endParaRPr lang="en-GB" altLang="zh-CN" sz="1000" dirty="0">
              <a:solidFill>
                <a:srgbClr val="000000">
                  <a:lumMod val="75000"/>
                  <a:lumOff val="25000"/>
                </a:srgbClr>
              </a:solidFill>
              <a:latin typeface="FrutigerNext LT Regular" pitchFamily="34" charset="0"/>
              <a:ea typeface="MS PGothic" pitchFamily="34" charset="-128"/>
            </a:endParaRPr>
          </a:p>
        </p:txBody>
      </p:sp>
      <p:pic>
        <p:nvPicPr>
          <p:cNvPr id="5" name="图片 4"/>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0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800" b="0">
          <a:solidFill>
            <a:srgbClr val="006600"/>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3078" name="Rectangle 13"/>
          <p:cNvSpPr>
            <a:spLocks noGrp="1" noChangeArrowheads="1"/>
          </p:cNvSpPr>
          <p:nvPr>
            <p:ph type="title"/>
          </p:nvPr>
        </p:nvSpPr>
        <p:spPr bwMode="auto">
          <a:xfrm>
            <a:off x="539750" y="476823"/>
            <a:ext cx="8064500" cy="522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3080" name="Rectangle 68"/>
          <p:cNvSpPr>
            <a:spLocks noGrp="1" noChangeArrowheads="1"/>
          </p:cNvSpPr>
          <p:nvPr>
            <p:ph type="body" idx="1"/>
          </p:nvPr>
        </p:nvSpPr>
        <p:spPr bwMode="auto">
          <a:xfrm>
            <a:off x="539750" y="109451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sp>
        <p:nvSpPr>
          <p:cNvPr id="3082" name="Rectangle 5"/>
          <p:cNvSpPr>
            <a:spLocks noChangeArrowheads="1"/>
          </p:cNvSpPr>
          <p:nvPr userDrawn="1"/>
        </p:nvSpPr>
        <p:spPr bwMode="auto">
          <a:xfrm>
            <a:off x="6654080" y="482947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r" eaLnBrk="0" hangingPunct="0">
              <a:lnSpc>
                <a:spcPct val="85000"/>
              </a:lnSpc>
            </a:pPr>
            <a:r>
              <a:rPr lang="de-DE" altLang="zh-CN" sz="1000" dirty="0">
                <a:solidFill>
                  <a:srgbClr val="000000">
                    <a:lumMod val="75000"/>
                    <a:lumOff val="25000"/>
                  </a:srgbClr>
                </a:solidFill>
                <a:latin typeface="FrutigerNext LT Regular" pitchFamily="34" charset="0"/>
                <a:ea typeface="MS PGothic" pitchFamily="34" charset="-128"/>
              </a:rPr>
              <a:t>Page </a:t>
            </a:r>
            <a:fld id="{76BD5880-477A-4D5C-B851-21068EE03163}" type="slidenum">
              <a:rPr lang="de-DE" altLang="zh-CN" sz="1000">
                <a:solidFill>
                  <a:srgbClr val="000000">
                    <a:lumMod val="75000"/>
                    <a:lumOff val="25000"/>
                  </a:srgbClr>
                </a:solidFill>
                <a:latin typeface="FrutigerNext LT Regular" pitchFamily="34" charset="0"/>
                <a:ea typeface="MS PGothic" pitchFamily="34" charset="-128"/>
              </a:rPr>
              <a:pPr algn="r" eaLnBrk="0" hangingPunct="0">
                <a:lnSpc>
                  <a:spcPct val="85000"/>
                </a:lnSpc>
              </a:pPr>
              <a:t>‹#›</a:t>
            </a:fld>
            <a:endParaRPr lang="en-GB" altLang="zh-CN" sz="1000" dirty="0">
              <a:solidFill>
                <a:srgbClr val="000000">
                  <a:lumMod val="75000"/>
                  <a:lumOff val="25000"/>
                </a:srgbClr>
              </a:solidFill>
              <a:latin typeface="FrutigerNext LT Regular" pitchFamily="34" charset="0"/>
              <a:ea typeface="MS PGothic" pitchFamily="34" charset="-128"/>
            </a:endParaRPr>
          </a:p>
        </p:txBody>
      </p:sp>
      <p:pic>
        <p:nvPicPr>
          <p:cNvPr id="5" name="图片 4"/>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0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800" b="0">
          <a:solidFill>
            <a:srgbClr val="006600"/>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3078" name="Rectangle 13"/>
          <p:cNvSpPr>
            <a:spLocks noGrp="1" noChangeArrowheads="1"/>
          </p:cNvSpPr>
          <p:nvPr>
            <p:ph type="title"/>
          </p:nvPr>
        </p:nvSpPr>
        <p:spPr bwMode="auto">
          <a:xfrm>
            <a:off x="539750" y="476823"/>
            <a:ext cx="8064500" cy="522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3080" name="Rectangle 68"/>
          <p:cNvSpPr>
            <a:spLocks noGrp="1" noChangeArrowheads="1"/>
          </p:cNvSpPr>
          <p:nvPr>
            <p:ph type="body" idx="1"/>
          </p:nvPr>
        </p:nvSpPr>
        <p:spPr bwMode="auto">
          <a:xfrm>
            <a:off x="539750" y="109451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sp>
        <p:nvSpPr>
          <p:cNvPr id="3082" name="Rectangle 5"/>
          <p:cNvSpPr>
            <a:spLocks noChangeArrowheads="1"/>
          </p:cNvSpPr>
          <p:nvPr userDrawn="1"/>
        </p:nvSpPr>
        <p:spPr bwMode="auto">
          <a:xfrm>
            <a:off x="6654080" y="482947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r" eaLnBrk="0" hangingPunct="0">
              <a:lnSpc>
                <a:spcPct val="85000"/>
              </a:lnSpc>
            </a:pPr>
            <a:r>
              <a:rPr lang="de-DE" altLang="zh-CN" sz="1000" dirty="0">
                <a:solidFill>
                  <a:srgbClr val="000000">
                    <a:lumMod val="75000"/>
                    <a:lumOff val="25000"/>
                  </a:srgbClr>
                </a:solidFill>
                <a:latin typeface="FrutigerNext LT Regular" pitchFamily="34" charset="0"/>
                <a:ea typeface="MS PGothic" pitchFamily="34" charset="-128"/>
              </a:rPr>
              <a:t>Page </a:t>
            </a:r>
            <a:fld id="{76BD5880-477A-4D5C-B851-21068EE03163}" type="slidenum">
              <a:rPr lang="de-DE" altLang="zh-CN" sz="1000">
                <a:solidFill>
                  <a:srgbClr val="000000">
                    <a:lumMod val="75000"/>
                    <a:lumOff val="25000"/>
                  </a:srgbClr>
                </a:solidFill>
                <a:latin typeface="FrutigerNext LT Regular" pitchFamily="34" charset="0"/>
                <a:ea typeface="MS PGothic" pitchFamily="34" charset="-128"/>
              </a:rPr>
              <a:pPr algn="r" eaLnBrk="0" hangingPunct="0">
                <a:lnSpc>
                  <a:spcPct val="85000"/>
                </a:lnSpc>
              </a:pPr>
              <a:t>‹#›</a:t>
            </a:fld>
            <a:endParaRPr lang="en-GB" altLang="zh-CN" sz="1000" dirty="0">
              <a:solidFill>
                <a:srgbClr val="000000">
                  <a:lumMod val="75000"/>
                  <a:lumOff val="25000"/>
                </a:srgbClr>
              </a:solidFill>
              <a:latin typeface="FrutigerNext LT Regular" pitchFamily="34" charset="0"/>
              <a:ea typeface="MS PGothic" pitchFamily="34" charset="-128"/>
            </a:endParaRPr>
          </a:p>
        </p:txBody>
      </p:sp>
      <p:pic>
        <p:nvPicPr>
          <p:cNvPr id="5" name="图片 4"/>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0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800" b="0">
          <a:solidFill>
            <a:srgbClr val="006600"/>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290" y="0"/>
            <a:ext cx="9141420" cy="5143500"/>
          </a:xfrm>
          <a:prstGeom prst="rect">
            <a:avLst/>
          </a:prstGeom>
        </p:spPr>
      </p:pic>
      <p:sp>
        <p:nvSpPr>
          <p:cNvPr id="3078" name="Rectangle 13"/>
          <p:cNvSpPr>
            <a:spLocks noGrp="1" noChangeArrowheads="1"/>
          </p:cNvSpPr>
          <p:nvPr>
            <p:ph type="title"/>
          </p:nvPr>
        </p:nvSpPr>
        <p:spPr bwMode="auto">
          <a:xfrm>
            <a:off x="539750" y="476823"/>
            <a:ext cx="8064500" cy="522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3080" name="Rectangle 68"/>
          <p:cNvSpPr>
            <a:spLocks noGrp="1" noChangeArrowheads="1"/>
          </p:cNvSpPr>
          <p:nvPr>
            <p:ph type="body" idx="1"/>
          </p:nvPr>
        </p:nvSpPr>
        <p:spPr bwMode="auto">
          <a:xfrm>
            <a:off x="539750" y="1094511"/>
            <a:ext cx="8064500" cy="1443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sp>
        <p:nvSpPr>
          <p:cNvPr id="3082" name="Rectangle 5"/>
          <p:cNvSpPr>
            <a:spLocks noChangeArrowheads="1"/>
          </p:cNvSpPr>
          <p:nvPr userDrawn="1"/>
        </p:nvSpPr>
        <p:spPr bwMode="auto">
          <a:xfrm>
            <a:off x="6654080" y="4829473"/>
            <a:ext cx="2097335" cy="341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algn="r" eaLnBrk="0" hangingPunct="0">
              <a:lnSpc>
                <a:spcPct val="85000"/>
              </a:lnSpc>
            </a:pPr>
            <a:r>
              <a:rPr lang="de-DE" altLang="zh-CN" sz="1000" dirty="0">
                <a:solidFill>
                  <a:srgbClr val="000000">
                    <a:lumMod val="75000"/>
                    <a:lumOff val="25000"/>
                  </a:srgbClr>
                </a:solidFill>
                <a:latin typeface="FrutigerNext LT Regular" pitchFamily="34" charset="0"/>
                <a:ea typeface="MS PGothic" pitchFamily="34" charset="-128"/>
              </a:rPr>
              <a:t>Page </a:t>
            </a:r>
            <a:fld id="{76BD5880-477A-4D5C-B851-21068EE03163}" type="slidenum">
              <a:rPr lang="de-DE" altLang="zh-CN" sz="1000">
                <a:solidFill>
                  <a:srgbClr val="000000">
                    <a:lumMod val="75000"/>
                    <a:lumOff val="25000"/>
                  </a:srgbClr>
                </a:solidFill>
                <a:latin typeface="FrutigerNext LT Regular" pitchFamily="34" charset="0"/>
                <a:ea typeface="MS PGothic" pitchFamily="34" charset="-128"/>
              </a:rPr>
              <a:pPr algn="r" eaLnBrk="0" hangingPunct="0">
                <a:lnSpc>
                  <a:spcPct val="85000"/>
                </a:lnSpc>
              </a:pPr>
              <a:t>‹#›</a:t>
            </a:fld>
            <a:endParaRPr lang="en-GB" altLang="zh-CN" sz="1000" dirty="0">
              <a:solidFill>
                <a:srgbClr val="000000">
                  <a:lumMod val="75000"/>
                  <a:lumOff val="25000"/>
                </a:srgbClr>
              </a:solidFill>
              <a:latin typeface="FrutigerNext LT Regular" pitchFamily="34" charset="0"/>
              <a:ea typeface="MS PGothic" pitchFamily="34" charset="-128"/>
            </a:endParaRPr>
          </a:p>
        </p:txBody>
      </p:sp>
      <p:pic>
        <p:nvPicPr>
          <p:cNvPr id="5" name="图片 4"/>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9750" y="4563350"/>
            <a:ext cx="1013389" cy="388800"/>
          </a:xfrm>
          <a:prstGeom prst="rect">
            <a:avLst/>
          </a:prstGeom>
        </p:spPr>
      </p:pic>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000" b="0">
          <a:solidFill>
            <a:srgbClr val="036EB8"/>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800" b="0">
          <a:solidFill>
            <a:srgbClr val="006600"/>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sz="1600" b="0">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400" b="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b="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b="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2614622"/>
            <a:ext cx="9143999" cy="1071563"/>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3" name="标题 2"/>
          <p:cNvSpPr>
            <a:spLocks noGrp="1"/>
          </p:cNvSpPr>
          <p:nvPr>
            <p:ph type="title" idx="4294967295"/>
          </p:nvPr>
        </p:nvSpPr>
        <p:spPr>
          <a:xfrm>
            <a:off x="1633728" y="3072384"/>
            <a:ext cx="4523232" cy="1102424"/>
          </a:xfrm>
        </p:spPr>
        <p:txBody>
          <a:bodyPr/>
          <a:lstStyle/>
          <a:p>
            <a:pPr algn="ctr">
              <a:lnSpc>
                <a:spcPct val="150000"/>
              </a:lnSpc>
            </a:pPr>
            <a:r>
              <a:rPr lang="zh-CN" altLang="en-US" sz="3200" b="1" dirty="0" smtClean="0"/>
              <a:t>软通小白成长记</a:t>
            </a:r>
            <a:endParaRPr lang="zh-CN" altLang="en-US" sz="3200" b="1" dirty="0"/>
          </a:p>
        </p:txBody>
      </p:sp>
      <p:pic>
        <p:nvPicPr>
          <p:cNvPr id="6" name="图片 5" descr="未标题-1.jpg"/>
          <p:cNvPicPr>
            <a:picLocks noChangeAspect="1"/>
          </p:cNvPicPr>
          <p:nvPr/>
        </p:nvPicPr>
        <p:blipFill>
          <a:blip r:embed="rId3"/>
          <a:stretch>
            <a:fillRect/>
          </a:stretch>
        </p:blipFill>
        <p:spPr>
          <a:xfrm>
            <a:off x="5528881" y="2708719"/>
            <a:ext cx="1914525" cy="2066925"/>
          </a:xfrm>
          <a:prstGeom prst="ellipse">
            <a:avLst/>
          </a:prstGeom>
          <a:ln>
            <a:noFill/>
          </a:ln>
          <a:effectLst>
            <a:softEdge rad="112500"/>
          </a:effectLst>
        </p:spPr>
      </p:pic>
    </p:spTree>
    <p:extLst>
      <p:ext uri="{BB962C8B-B14F-4D97-AF65-F5344CB8AC3E}">
        <p14:creationId xmlns="" xmlns:p14="http://schemas.microsoft.com/office/powerpoint/2010/main" val="2209017860"/>
      </p:ext>
    </p:extLst>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成长的片段之“第一次交付”</a:t>
            </a:r>
            <a:endParaRPr lang="zh-CN" altLang="en-US" sz="3000" b="1" dirty="0">
              <a:latin typeface="微软雅黑" pitchFamily="34" charset="-122"/>
              <a:ea typeface="微软雅黑" pitchFamily="34" charset="-122"/>
            </a:endParaRPr>
          </a:p>
        </p:txBody>
      </p:sp>
      <p:sp>
        <p:nvSpPr>
          <p:cNvPr id="3" name="TextBox 2"/>
          <p:cNvSpPr txBox="1"/>
          <p:nvPr/>
        </p:nvSpPr>
        <p:spPr>
          <a:xfrm>
            <a:off x="3035808" y="2011680"/>
            <a:ext cx="3901440" cy="923330"/>
          </a:xfrm>
          <a:prstGeom prst="rect">
            <a:avLst/>
          </a:prstGeom>
          <a:solidFill>
            <a:schemeClr val="bg1">
              <a:lumMod val="85000"/>
            </a:schemeClr>
          </a:solidFill>
          <a:ln>
            <a:solidFill>
              <a:schemeClr val="bg1">
                <a:lumMod val="85000"/>
              </a:schemeClr>
            </a:solidFill>
          </a:ln>
        </p:spPr>
        <p:txBody>
          <a:bodyPr wrap="square" rtlCol="0">
            <a:spAutoFit/>
          </a:bodyPr>
          <a:lstStyle/>
          <a:p>
            <a:pPr>
              <a:lnSpc>
                <a:spcPct val="150000"/>
              </a:lnSpc>
            </a:pPr>
            <a:r>
              <a:rPr lang="zh-CN" altLang="en-US" dirty="0" smtClean="0"/>
              <a:t>小白的问题出在哪儿？</a:t>
            </a:r>
            <a:endParaRPr lang="en-US" altLang="zh-CN" dirty="0" smtClean="0"/>
          </a:p>
          <a:p>
            <a:pPr>
              <a:lnSpc>
                <a:spcPct val="150000"/>
              </a:lnSpc>
            </a:pPr>
            <a:r>
              <a:rPr lang="zh-CN" altLang="en-US" dirty="0" smtClean="0">
                <a:latin typeface="华文细黑" pitchFamily="2" charset="-122"/>
                <a:ea typeface="华文细黑" pitchFamily="2" charset="-122"/>
              </a:rPr>
              <a:t>工作中的第一次亮相有多重要？</a:t>
            </a:r>
            <a:endParaRPr lang="zh-CN" altLang="en-US" dirty="0">
              <a:latin typeface="华文细黑" pitchFamily="2" charset="-122"/>
              <a:ea typeface="华文细黑" pitchFamily="2" charset="-122"/>
            </a:endParaRPr>
          </a:p>
        </p:txBody>
      </p:sp>
      <p:pic>
        <p:nvPicPr>
          <p:cNvPr id="5" name="Picture 2"/>
          <p:cNvPicPr>
            <a:picLocks noChangeAspect="1" noChangeArrowheads="1"/>
          </p:cNvPicPr>
          <p:nvPr/>
        </p:nvPicPr>
        <p:blipFill>
          <a:blip r:embed="rId3"/>
          <a:srcRect/>
          <a:stretch>
            <a:fillRect/>
          </a:stretch>
        </p:blipFill>
        <p:spPr bwMode="auto">
          <a:xfrm>
            <a:off x="606290" y="1255776"/>
            <a:ext cx="2130243" cy="2178558"/>
          </a:xfrm>
          <a:prstGeom prst="rect">
            <a:avLst/>
          </a:prstGeom>
          <a:ln>
            <a:noFill/>
          </a:ln>
          <a:effectLst>
            <a:softEdge rad="112500"/>
          </a:effectLst>
        </p:spPr>
      </p:pic>
      <p:sp>
        <p:nvSpPr>
          <p:cNvPr id="6" name="TextBox 5"/>
          <p:cNvSpPr txBox="1"/>
          <p:nvPr/>
        </p:nvSpPr>
        <p:spPr>
          <a:xfrm>
            <a:off x="2926080" y="1316736"/>
            <a:ext cx="3511296" cy="369332"/>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大家一起想想！</a:t>
            </a:r>
            <a:endParaRPr lang="zh-CN" altLang="en-US" b="1" dirty="0">
              <a:latin typeface="华文细黑" pitchFamily="2" charset="-122"/>
              <a:ea typeface="华文细黑" pitchFamily="2" charset="-122"/>
            </a:endParaRPr>
          </a:p>
        </p:txBody>
      </p:sp>
      <p:sp>
        <p:nvSpPr>
          <p:cNvPr id="7" name="TextBox 6"/>
          <p:cNvSpPr txBox="1"/>
          <p:nvPr/>
        </p:nvSpPr>
        <p:spPr>
          <a:xfrm>
            <a:off x="5644896" y="3560064"/>
            <a:ext cx="2377440" cy="872868"/>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小组讨论</a:t>
            </a:r>
            <a:r>
              <a:rPr lang="en-US" altLang="zh-CN" dirty="0" smtClean="0">
                <a:solidFill>
                  <a:srgbClr val="0099CC"/>
                </a:solidFill>
                <a:latin typeface="华文细黑" pitchFamily="2" charset="-122"/>
                <a:ea typeface="华文细黑" pitchFamily="2" charset="-122"/>
              </a:rPr>
              <a:t>5min</a:t>
            </a:r>
          </a:p>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各组发表</a:t>
            </a:r>
            <a:r>
              <a:rPr lang="en-US" altLang="zh-CN" dirty="0" smtClean="0">
                <a:solidFill>
                  <a:srgbClr val="0099CC"/>
                </a:solidFill>
                <a:latin typeface="华文细黑" pitchFamily="2" charset="-122"/>
                <a:ea typeface="华文细黑" pitchFamily="2" charset="-122"/>
              </a:rPr>
              <a:t>2min</a:t>
            </a:r>
            <a:endParaRPr lang="zh-CN" altLang="en-US" dirty="0">
              <a:solidFill>
                <a:srgbClr val="0099CC"/>
              </a:solidFill>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2800" b="1" dirty="0" smtClean="0"/>
              <a:t>成长的片段之“第一次交付”</a:t>
            </a:r>
            <a:r>
              <a:rPr lang="en-US" altLang="zh-CN" sz="1800" b="1" dirty="0" smtClean="0">
                <a:solidFill>
                  <a:srgbClr val="FF0000"/>
                </a:solidFill>
              </a:rPr>
              <a:t>——</a:t>
            </a:r>
            <a:r>
              <a:rPr lang="zh-CN" altLang="en-US" sz="1800" b="1" dirty="0" smtClean="0">
                <a:solidFill>
                  <a:srgbClr val="FF0000"/>
                </a:solidFill>
              </a:rPr>
              <a:t>第一次亮相的重要性</a:t>
            </a:r>
            <a:endParaRPr lang="zh-CN" altLang="en-US" sz="1800" b="1" dirty="0">
              <a:solidFill>
                <a:srgbClr val="FF0000"/>
              </a:solidFill>
              <a:latin typeface="微软雅黑" pitchFamily="34" charset="-122"/>
              <a:ea typeface="微软雅黑" pitchFamily="34" charset="-122"/>
            </a:endParaRPr>
          </a:p>
        </p:txBody>
      </p:sp>
      <p:pic>
        <p:nvPicPr>
          <p:cNvPr id="64515" name="Picture 3"/>
          <p:cNvPicPr>
            <a:picLocks noChangeAspect="1" noChangeArrowheads="1"/>
          </p:cNvPicPr>
          <p:nvPr/>
        </p:nvPicPr>
        <p:blipFill>
          <a:blip r:embed="rId3"/>
          <a:srcRect/>
          <a:stretch>
            <a:fillRect/>
          </a:stretch>
        </p:blipFill>
        <p:spPr bwMode="auto">
          <a:xfrm>
            <a:off x="4875848" y="2268855"/>
            <a:ext cx="2562225" cy="2447925"/>
          </a:xfrm>
          <a:prstGeom prst="rect">
            <a:avLst/>
          </a:prstGeom>
          <a:ln>
            <a:noFill/>
          </a:ln>
          <a:effectLst>
            <a:softEdge rad="112500"/>
          </a:effectLst>
        </p:spPr>
      </p:pic>
      <p:sp>
        <p:nvSpPr>
          <p:cNvPr id="9" name="TextBox 8"/>
          <p:cNvSpPr txBox="1"/>
          <p:nvPr/>
        </p:nvSpPr>
        <p:spPr>
          <a:xfrm>
            <a:off x="426720" y="1109472"/>
            <a:ext cx="8461248" cy="307777"/>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忙完手头的工作，导师特意来到小白的办公位，语重心长地跟她说起了工作中第一次亮相的重要性。。。</a:t>
            </a:r>
            <a:endParaRPr lang="zh-CN" altLang="en-US" sz="1400" dirty="0">
              <a:latin typeface="华文细黑" pitchFamily="2" charset="-122"/>
              <a:ea typeface="华文细黑" pitchFamily="2" charset="-122"/>
            </a:endParaRPr>
          </a:p>
        </p:txBody>
      </p:sp>
      <p:sp>
        <p:nvSpPr>
          <p:cNvPr id="10" name="TextBox 9"/>
          <p:cNvSpPr txBox="1"/>
          <p:nvPr/>
        </p:nvSpPr>
        <p:spPr>
          <a:xfrm>
            <a:off x="1109472" y="2145792"/>
            <a:ext cx="3108960" cy="1677382"/>
          </a:xfrm>
          <a:prstGeom prst="rect">
            <a:avLst/>
          </a:prstGeom>
          <a:solidFill>
            <a:schemeClr val="bg1">
              <a:lumMod val="85000"/>
            </a:schemeClr>
          </a:solidFill>
        </p:spPr>
        <p:txBody>
          <a:bodyPr wrap="square" rtlCol="0">
            <a:spAutoFit/>
          </a:bodyPr>
          <a:lstStyle/>
          <a:p>
            <a:pPr>
              <a:lnSpc>
                <a:spcPct val="150000"/>
              </a:lnSpc>
            </a:pPr>
            <a:r>
              <a:rPr lang="zh-CN" altLang="en-US" sz="1600" b="1" dirty="0" smtClean="0">
                <a:solidFill>
                  <a:srgbClr val="C00000"/>
                </a:solidFill>
                <a:latin typeface="华文细黑" pitchFamily="2" charset="-122"/>
                <a:ea typeface="华文细黑" pitchFamily="2" charset="-122"/>
              </a:rPr>
              <a:t>第一次亮相的重要性</a:t>
            </a:r>
            <a:endParaRPr lang="en-US" altLang="zh-CN" sz="1600" b="1" dirty="0" smtClean="0">
              <a:solidFill>
                <a:srgbClr val="C00000"/>
              </a:solidFill>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工作接口人对你的第一印象</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第一印象永远不可能有第二次机会</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良好的开端将让你工作的更顺利</a:t>
            </a:r>
            <a:endParaRPr lang="en-US" altLang="zh-CN" sz="1400" dirty="0" smtClean="0">
              <a:latin typeface="华文细黑" pitchFamily="2" charset="-122"/>
              <a:ea typeface="华文细黑" pitchFamily="2" charset="-122"/>
            </a:endParaRPr>
          </a:p>
          <a:p>
            <a:pPr>
              <a:buFont typeface="Arial" pitchFamily="34" charset="0"/>
              <a:buChar char="•"/>
            </a:pPr>
            <a:endParaRPr lang="zh-CN" altLang="en-US" sz="1600" dirty="0">
              <a:latin typeface="华文细黑" pitchFamily="2" charset="-122"/>
              <a:ea typeface="华文细黑" pitchFamily="2" charset="-122"/>
            </a:endParaRPr>
          </a:p>
        </p:txBody>
      </p:sp>
      <p:sp>
        <p:nvSpPr>
          <p:cNvPr id="6" name="爆炸形 2 5"/>
          <p:cNvSpPr/>
          <p:nvPr/>
        </p:nvSpPr>
        <p:spPr bwMode="auto">
          <a:xfrm>
            <a:off x="4291584" y="1938528"/>
            <a:ext cx="1658112" cy="1353312"/>
          </a:xfrm>
          <a:prstGeom prst="irregularSeal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华文细黑" pitchFamily="2" charset="-122"/>
                <a:ea typeface="华文细黑" pitchFamily="2" charset="-122"/>
              </a:rPr>
              <a:t>我很帅</a:t>
            </a:r>
          </a:p>
        </p:txBody>
      </p:sp>
      <p:sp>
        <p:nvSpPr>
          <p:cNvPr id="7" name="爆炸形 2 6"/>
          <p:cNvSpPr/>
          <p:nvPr/>
        </p:nvSpPr>
        <p:spPr bwMode="auto">
          <a:xfrm>
            <a:off x="6224016" y="1652016"/>
            <a:ext cx="1658112" cy="1353312"/>
          </a:xfrm>
          <a:prstGeom prst="irregularSeal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华文细黑" pitchFamily="2" charset="-122"/>
                <a:ea typeface="华文细黑" pitchFamily="2" charset="-122"/>
              </a:rPr>
              <a:t>我做事细心</a:t>
            </a:r>
          </a:p>
        </p:txBody>
      </p:sp>
      <p:sp>
        <p:nvSpPr>
          <p:cNvPr id="8" name="爆炸形 2 7"/>
          <p:cNvSpPr/>
          <p:nvPr/>
        </p:nvSpPr>
        <p:spPr bwMode="auto">
          <a:xfrm>
            <a:off x="7071360" y="2877312"/>
            <a:ext cx="1658112" cy="1353312"/>
          </a:xfrm>
          <a:prstGeom prst="irregularSeal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华文细黑" pitchFamily="2" charset="-122"/>
                <a:ea typeface="华文细黑" pitchFamily="2" charset="-122"/>
              </a:rPr>
              <a:t>我很有责任感</a:t>
            </a:r>
          </a:p>
        </p:txBody>
      </p:sp>
      <p:pic>
        <p:nvPicPr>
          <p:cNvPr id="11" name="Picture 3"/>
          <p:cNvPicPr>
            <a:picLocks noChangeAspect="1" noChangeArrowheads="1"/>
          </p:cNvPicPr>
          <p:nvPr/>
        </p:nvPicPr>
        <p:blipFill>
          <a:blip r:embed="rId4" cstate="print"/>
          <a:srcRect/>
          <a:stretch>
            <a:fillRect/>
          </a:stretch>
        </p:blipFill>
        <p:spPr bwMode="auto">
          <a:xfrm>
            <a:off x="146304" y="3371838"/>
            <a:ext cx="1344070" cy="1553730"/>
          </a:xfrm>
          <a:prstGeom prst="ellipse">
            <a:avLst/>
          </a:prstGeom>
          <a:ln>
            <a:noFill/>
          </a:ln>
          <a:effectLst>
            <a:softEdge rad="112500"/>
          </a:effectLst>
        </p:spPr>
      </p:pic>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anim calcmode="lin" valueType="num">
                                      <p:cBhvr additive="base">
                                        <p:cTn id="7" dur="500" fill="hold"/>
                                        <p:tgtEl>
                                          <p:spTgt spid="64515"/>
                                        </p:tgtEl>
                                        <p:attrNameLst>
                                          <p:attrName>ppt_x</p:attrName>
                                        </p:attrNameLst>
                                      </p:cBhvr>
                                      <p:tavLst>
                                        <p:tav tm="0">
                                          <p:val>
                                            <p:strVal val="#ppt_x"/>
                                          </p:val>
                                        </p:tav>
                                        <p:tav tm="100000">
                                          <p:val>
                                            <p:strVal val="#ppt_x"/>
                                          </p:val>
                                        </p:tav>
                                      </p:tavLst>
                                    </p:anim>
                                    <p:anim calcmode="lin" valueType="num">
                                      <p:cBhvr additive="base">
                                        <p:cTn id="8" dur="500" fill="hold"/>
                                        <p:tgtEl>
                                          <p:spTgt spid="645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10"/>
                                        </p:tgtEl>
                                        <p:attrNameLst>
                                          <p:attrName>style.visibility</p:attrName>
                                        </p:attrNameLst>
                                      </p:cBhvr>
                                      <p:to>
                                        <p:strVal val="visible"/>
                                      </p:to>
                                    </p:set>
                                    <p:anim calcmode="discrete" valueType="clr">
                                      <p:cBhvr override="childStyle">
                                        <p:cTn id="37"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0"/>
                                        </p:tgtEl>
                                        <p:attrNameLst>
                                          <p:attrName>fillcolor</p:attrName>
                                        </p:attrNameLst>
                                      </p:cBhvr>
                                      <p:tavLst>
                                        <p:tav tm="0">
                                          <p:val>
                                            <p:clrVal>
                                              <a:schemeClr val="accent2"/>
                                            </p:clrVal>
                                          </p:val>
                                        </p:tav>
                                        <p:tav tm="50000">
                                          <p:val>
                                            <p:clrVal>
                                              <a:schemeClr val="hlink"/>
                                            </p:clrVal>
                                          </p:val>
                                        </p:tav>
                                      </p:tavLst>
                                    </p:anim>
                                    <p:set>
                                      <p:cBhvr>
                                        <p:cTn id="39"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成长的片段之“工作中的关键时刻”</a:t>
            </a:r>
            <a:endParaRPr lang="zh-CN" altLang="en-US" sz="3000" b="1" dirty="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3916680" y="1091756"/>
            <a:ext cx="4724400" cy="3057525"/>
          </a:xfrm>
          <a:prstGeom prst="rect">
            <a:avLst/>
          </a:prstGeom>
          <a:ln>
            <a:noFill/>
          </a:ln>
          <a:effectLst>
            <a:softEdge rad="112500"/>
          </a:effectLst>
        </p:spPr>
      </p:pic>
      <p:sp>
        <p:nvSpPr>
          <p:cNvPr id="8" name="TextBox 7"/>
          <p:cNvSpPr txBox="1"/>
          <p:nvPr/>
        </p:nvSpPr>
        <p:spPr>
          <a:xfrm>
            <a:off x="170688" y="999744"/>
            <a:ext cx="3633216" cy="3323987"/>
          </a:xfrm>
          <a:prstGeom prst="rect">
            <a:avLst/>
          </a:prstGeom>
          <a:noFill/>
        </p:spPr>
        <p:txBody>
          <a:bodyPr wrap="square" rtlCol="0">
            <a:spAutoFit/>
          </a:bodyPr>
          <a:lstStyle/>
          <a:p>
            <a:pPr indent="360000">
              <a:lnSpc>
                <a:spcPct val="150000"/>
              </a:lnSpc>
            </a:pPr>
            <a:r>
              <a:rPr lang="zh-CN" altLang="en-US" sz="1400" dirty="0" smtClean="0">
                <a:latin typeface="华文细黑" pitchFamily="2" charset="-122"/>
                <a:ea typeface="华文细黑" pitchFamily="2" charset="-122"/>
              </a:rPr>
              <a:t>随着对业务日渐熟悉，小白肩上的担子也越来越重了。这不，刚刚完成一项任务又马不停蹄地被派到另一个项目组去。</a:t>
            </a:r>
          </a:p>
          <a:p>
            <a:pPr indent="360000">
              <a:lnSpc>
                <a:spcPct val="150000"/>
              </a:lnSpc>
            </a:pPr>
            <a:r>
              <a:rPr lang="zh-CN" altLang="en-US" sz="1400" dirty="0" smtClean="0">
                <a:latin typeface="华文细黑" pitchFamily="2" charset="-122"/>
                <a:ea typeface="华文细黑" pitchFamily="2" charset="-122"/>
              </a:rPr>
              <a:t>这个项目组成员有开发的、维护的、软件的、硬件的、再加上几位空投支援的，真是多部门联合作战。小白还是第一次和这么多其他部门的同事一起工作，离开了原来熟悉的环境，离开了导师，能不能融入这个新的团队，小白心里有一点紧张。</a:t>
            </a:r>
          </a:p>
          <a:p>
            <a:pPr>
              <a:lnSpc>
                <a:spcPct val="150000"/>
              </a:lnSpc>
            </a:pPr>
            <a:endParaRPr lang="zh-CN" altLang="en-US" sz="1400" dirty="0">
              <a:latin typeface="华文细黑" pitchFamily="2" charset="-122"/>
              <a:ea typeface="华文细黑" pitchFamily="2" charset="-122"/>
            </a:endParaRPr>
          </a:p>
        </p:txBody>
      </p:sp>
      <p:sp>
        <p:nvSpPr>
          <p:cNvPr id="9" name="TextBox 8"/>
          <p:cNvSpPr txBox="1"/>
          <p:nvPr/>
        </p:nvSpPr>
        <p:spPr>
          <a:xfrm>
            <a:off x="4437888" y="1414272"/>
            <a:ext cx="816864" cy="369332"/>
          </a:xfrm>
          <a:prstGeom prst="rect">
            <a:avLst/>
          </a:prstGeom>
          <a:noFill/>
          <a:ln>
            <a:noFill/>
          </a:ln>
        </p:spPr>
        <p:txBody>
          <a:bodyPr wrap="square" rtlCol="0">
            <a:spAutoFit/>
          </a:bodyPr>
          <a:lstStyle/>
          <a:p>
            <a:r>
              <a:rPr lang="zh-CN" altLang="en-US" b="1" dirty="0" smtClean="0">
                <a:solidFill>
                  <a:srgbClr val="C00000"/>
                </a:solidFill>
                <a:latin typeface="华文细黑" pitchFamily="2" charset="-122"/>
                <a:ea typeface="华文细黑" pitchFamily="2" charset="-122"/>
              </a:rPr>
              <a:t>开发</a:t>
            </a:r>
            <a:endParaRPr lang="zh-CN" altLang="en-US" b="1" dirty="0">
              <a:solidFill>
                <a:srgbClr val="C00000"/>
              </a:solidFill>
              <a:latin typeface="华文细黑" pitchFamily="2" charset="-122"/>
              <a:ea typeface="华文细黑" pitchFamily="2" charset="-122"/>
            </a:endParaRPr>
          </a:p>
        </p:txBody>
      </p:sp>
      <p:sp>
        <p:nvSpPr>
          <p:cNvPr id="10" name="TextBox 9"/>
          <p:cNvSpPr txBox="1"/>
          <p:nvPr/>
        </p:nvSpPr>
        <p:spPr>
          <a:xfrm>
            <a:off x="6528816" y="1688592"/>
            <a:ext cx="816864" cy="369332"/>
          </a:xfrm>
          <a:prstGeom prst="rect">
            <a:avLst/>
          </a:prstGeom>
          <a:noFill/>
          <a:ln>
            <a:noFill/>
          </a:ln>
        </p:spPr>
        <p:txBody>
          <a:bodyPr wrap="square" rtlCol="0">
            <a:spAutoFit/>
          </a:bodyPr>
          <a:lstStyle/>
          <a:p>
            <a:r>
              <a:rPr lang="zh-CN" altLang="en-US" b="1" dirty="0" smtClean="0">
                <a:solidFill>
                  <a:srgbClr val="C00000"/>
                </a:solidFill>
                <a:latin typeface="华文细黑" pitchFamily="2" charset="-122"/>
                <a:ea typeface="华文细黑" pitchFamily="2" charset="-122"/>
              </a:rPr>
              <a:t>硬件</a:t>
            </a:r>
            <a:endParaRPr lang="zh-CN" altLang="en-US" b="1" dirty="0">
              <a:solidFill>
                <a:srgbClr val="C00000"/>
              </a:solidFill>
              <a:latin typeface="华文细黑" pitchFamily="2" charset="-122"/>
              <a:ea typeface="华文细黑" pitchFamily="2" charset="-122"/>
            </a:endParaRPr>
          </a:p>
        </p:txBody>
      </p:sp>
      <p:sp>
        <p:nvSpPr>
          <p:cNvPr id="11" name="TextBox 10"/>
          <p:cNvSpPr txBox="1"/>
          <p:nvPr/>
        </p:nvSpPr>
        <p:spPr>
          <a:xfrm>
            <a:off x="7949184" y="1645920"/>
            <a:ext cx="816864" cy="369332"/>
          </a:xfrm>
          <a:prstGeom prst="rect">
            <a:avLst/>
          </a:prstGeom>
          <a:noFill/>
          <a:ln>
            <a:noFill/>
          </a:ln>
        </p:spPr>
        <p:txBody>
          <a:bodyPr wrap="square" rtlCol="0">
            <a:spAutoFit/>
          </a:bodyPr>
          <a:lstStyle/>
          <a:p>
            <a:r>
              <a:rPr lang="zh-CN" altLang="en-US" b="1" dirty="0" smtClean="0">
                <a:solidFill>
                  <a:srgbClr val="C00000"/>
                </a:solidFill>
                <a:latin typeface="华文细黑" pitchFamily="2" charset="-122"/>
                <a:ea typeface="华文细黑" pitchFamily="2" charset="-122"/>
              </a:rPr>
              <a:t>测试</a:t>
            </a:r>
            <a:endParaRPr lang="zh-CN" altLang="en-US" b="1" dirty="0">
              <a:solidFill>
                <a:srgbClr val="C00000"/>
              </a:solidFill>
              <a:latin typeface="华文细黑" pitchFamily="2" charset="-122"/>
              <a:ea typeface="华文细黑" pitchFamily="2" charset="-122"/>
            </a:endParaRPr>
          </a:p>
        </p:txBody>
      </p:sp>
      <p:sp>
        <p:nvSpPr>
          <p:cNvPr id="12" name="TextBox 11"/>
          <p:cNvSpPr txBox="1"/>
          <p:nvPr/>
        </p:nvSpPr>
        <p:spPr>
          <a:xfrm>
            <a:off x="4590288" y="2493264"/>
            <a:ext cx="1213104" cy="369332"/>
          </a:xfrm>
          <a:prstGeom prst="rect">
            <a:avLst/>
          </a:prstGeom>
          <a:noFill/>
          <a:ln>
            <a:noFill/>
          </a:ln>
        </p:spPr>
        <p:txBody>
          <a:bodyPr wrap="square" rtlCol="0">
            <a:spAutoFit/>
          </a:bodyPr>
          <a:lstStyle/>
          <a:p>
            <a:r>
              <a:rPr lang="en-US" altLang="zh-CN" b="1" dirty="0" smtClean="0">
                <a:solidFill>
                  <a:srgbClr val="C00000"/>
                </a:solidFill>
                <a:latin typeface="华文细黑" pitchFamily="2" charset="-122"/>
                <a:ea typeface="华文细黑" pitchFamily="2" charset="-122"/>
              </a:rPr>
              <a:t>A</a:t>
            </a:r>
            <a:r>
              <a:rPr lang="zh-CN" altLang="en-US" b="1" dirty="0" smtClean="0">
                <a:solidFill>
                  <a:srgbClr val="C00000"/>
                </a:solidFill>
                <a:latin typeface="华文细黑" pitchFamily="2" charset="-122"/>
                <a:ea typeface="华文细黑" pitchFamily="2" charset="-122"/>
              </a:rPr>
              <a:t>部门的</a:t>
            </a:r>
            <a:endParaRPr lang="zh-CN" altLang="en-US" b="1" dirty="0">
              <a:solidFill>
                <a:srgbClr val="C00000"/>
              </a:solidFill>
              <a:latin typeface="华文细黑" pitchFamily="2" charset="-122"/>
              <a:ea typeface="华文细黑" pitchFamily="2" charset="-122"/>
            </a:endParaRPr>
          </a:p>
        </p:txBody>
      </p:sp>
      <p:sp>
        <p:nvSpPr>
          <p:cNvPr id="13" name="TextBox 12"/>
          <p:cNvSpPr txBox="1"/>
          <p:nvPr/>
        </p:nvSpPr>
        <p:spPr>
          <a:xfrm>
            <a:off x="7522464" y="2974848"/>
            <a:ext cx="1213104" cy="369332"/>
          </a:xfrm>
          <a:prstGeom prst="rect">
            <a:avLst/>
          </a:prstGeom>
          <a:noFill/>
          <a:ln>
            <a:noFill/>
          </a:ln>
        </p:spPr>
        <p:txBody>
          <a:bodyPr wrap="square" rtlCol="0">
            <a:spAutoFit/>
          </a:bodyPr>
          <a:lstStyle/>
          <a:p>
            <a:r>
              <a:rPr lang="en-US" altLang="zh-CN" b="1" dirty="0" smtClean="0">
                <a:solidFill>
                  <a:srgbClr val="C00000"/>
                </a:solidFill>
                <a:latin typeface="华文细黑" pitchFamily="2" charset="-122"/>
                <a:ea typeface="华文细黑" pitchFamily="2" charset="-122"/>
              </a:rPr>
              <a:t>B</a:t>
            </a:r>
            <a:r>
              <a:rPr lang="zh-CN" altLang="en-US" b="1" dirty="0" smtClean="0">
                <a:solidFill>
                  <a:srgbClr val="C00000"/>
                </a:solidFill>
                <a:latin typeface="华文细黑" pitchFamily="2" charset="-122"/>
                <a:ea typeface="华文细黑" pitchFamily="2" charset="-122"/>
              </a:rPr>
              <a:t>部门的</a:t>
            </a:r>
            <a:endParaRPr lang="zh-CN" altLang="en-US" b="1" dirty="0">
              <a:solidFill>
                <a:srgbClr val="C00000"/>
              </a:solidFill>
              <a:latin typeface="华文细黑" pitchFamily="2" charset="-122"/>
              <a:ea typeface="华文细黑" pitchFamily="2" charset="-122"/>
            </a:endParaRPr>
          </a:p>
        </p:txBody>
      </p:sp>
      <p:pic>
        <p:nvPicPr>
          <p:cNvPr id="14" name="Picture 2"/>
          <p:cNvPicPr>
            <a:picLocks noChangeAspect="1" noChangeArrowheads="1"/>
          </p:cNvPicPr>
          <p:nvPr/>
        </p:nvPicPr>
        <p:blipFill>
          <a:blip r:embed="rId4"/>
          <a:srcRect/>
          <a:stretch>
            <a:fillRect/>
          </a:stretch>
        </p:blipFill>
        <p:spPr bwMode="auto">
          <a:xfrm>
            <a:off x="618744" y="4066032"/>
            <a:ext cx="1185672" cy="889254"/>
          </a:xfrm>
          <a:prstGeom prst="rect">
            <a:avLst/>
          </a:prstGeom>
          <a:ln>
            <a:noFill/>
          </a:ln>
          <a:effectLst>
            <a:softEdge rad="112500"/>
          </a:effectLst>
        </p:spPr>
      </p:pic>
      <p:sp>
        <p:nvSpPr>
          <p:cNvPr id="15" name="矩形 14"/>
          <p:cNvSpPr/>
          <p:nvPr/>
        </p:nvSpPr>
        <p:spPr>
          <a:xfrm>
            <a:off x="1932432" y="4255392"/>
            <a:ext cx="3992880" cy="616644"/>
          </a:xfrm>
          <a:prstGeom prst="rect">
            <a:avLst/>
          </a:prstGeom>
          <a:ln>
            <a:solidFill>
              <a:schemeClr val="tx1"/>
            </a:solidFill>
            <a:prstDash val="dashDot"/>
          </a:ln>
        </p:spPr>
        <p:txBody>
          <a:bodyPr wrap="square">
            <a:spAutoFit/>
          </a:bodyPr>
          <a:lstStyle/>
          <a:p>
            <a:pPr indent="360000">
              <a:lnSpc>
                <a:spcPct val="150000"/>
              </a:lnSpc>
            </a:pPr>
            <a:r>
              <a:rPr lang="zh-CN" altLang="en-US" sz="1200" dirty="0" smtClean="0">
                <a:latin typeface="华文细黑" pitchFamily="2" charset="-122"/>
                <a:ea typeface="华文细黑" pitchFamily="2" charset="-122"/>
              </a:rPr>
              <a:t>嗯，不管在什么团队，只要我真诚地去和别人沟通，很快就会找到新的朋友的。</a:t>
            </a:r>
            <a:endParaRPr lang="zh-CN" altLang="en-US" sz="1200" dirty="0"/>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成长的片段之“工作中的关键时刻”</a:t>
            </a:r>
            <a:endParaRPr lang="zh-CN" altLang="en-US" sz="3000" b="1" dirty="0">
              <a:latin typeface="微软雅黑" pitchFamily="34" charset="-122"/>
              <a:ea typeface="微软雅黑" pitchFamily="34" charset="-122"/>
            </a:endParaRPr>
          </a:p>
        </p:txBody>
      </p:sp>
      <p:sp>
        <p:nvSpPr>
          <p:cNvPr id="5" name="矩形 4"/>
          <p:cNvSpPr/>
          <p:nvPr/>
        </p:nvSpPr>
        <p:spPr>
          <a:xfrm>
            <a:off x="365760" y="1082561"/>
            <a:ext cx="8241792" cy="1477328"/>
          </a:xfrm>
          <a:prstGeom prst="rect">
            <a:avLst/>
          </a:prstGeom>
        </p:spPr>
        <p:txBody>
          <a:bodyPr wrap="square">
            <a:spAutoFit/>
          </a:bodyPr>
          <a:lstStyle/>
          <a:p>
            <a:pPr indent="360000">
              <a:lnSpc>
                <a:spcPct val="150000"/>
              </a:lnSpc>
            </a:pPr>
            <a:r>
              <a:rPr lang="zh-CN" altLang="en-US" sz="1200" dirty="0" smtClean="0">
                <a:latin typeface="华文细黑" pitchFamily="2" charset="-122"/>
                <a:ea typeface="华文细黑" pitchFamily="2" charset="-122"/>
              </a:rPr>
              <a:t>果然，通过他主动和他人沟通，积极地给予别人反馈，很快就和组</a:t>
            </a:r>
            <a:endParaRPr lang="en-US" altLang="zh-CN" sz="1200" dirty="0" smtClean="0">
              <a:latin typeface="华文细黑" pitchFamily="2" charset="-122"/>
              <a:ea typeface="华文细黑" pitchFamily="2" charset="-122"/>
            </a:endParaRPr>
          </a:p>
          <a:p>
            <a:pPr indent="360000">
              <a:lnSpc>
                <a:spcPct val="150000"/>
              </a:lnSpc>
            </a:pPr>
            <a:r>
              <a:rPr lang="zh-CN" altLang="en-US" sz="1200" dirty="0" smtClean="0">
                <a:latin typeface="华文细黑" pitchFamily="2" charset="-122"/>
                <a:ea typeface="华文细黑" pitchFamily="2" charset="-122"/>
              </a:rPr>
              <a:t>里的人熟悉了起来，而且和小王、大胡两位同事成为了很好的朋友，</a:t>
            </a:r>
            <a:endParaRPr lang="en-US" altLang="zh-CN" sz="1200" dirty="0" smtClean="0">
              <a:latin typeface="华文细黑" pitchFamily="2" charset="-122"/>
              <a:ea typeface="华文细黑" pitchFamily="2" charset="-122"/>
            </a:endParaRPr>
          </a:p>
          <a:p>
            <a:pPr indent="360000">
              <a:lnSpc>
                <a:spcPct val="150000"/>
              </a:lnSpc>
            </a:pPr>
            <a:r>
              <a:rPr lang="zh-CN" altLang="en-US" sz="1200" dirty="0" smtClean="0">
                <a:latin typeface="华文细黑" pitchFamily="2" charset="-122"/>
                <a:ea typeface="华文细黑" pitchFamily="2" charset="-122"/>
              </a:rPr>
              <a:t>他们三人经常在一起交流讨论，通过传、帮、带，相互取长补短，</a:t>
            </a:r>
            <a:endParaRPr lang="en-US" altLang="zh-CN" sz="1200" dirty="0" smtClean="0">
              <a:latin typeface="华文细黑" pitchFamily="2" charset="-122"/>
              <a:ea typeface="华文细黑" pitchFamily="2" charset="-122"/>
            </a:endParaRPr>
          </a:p>
          <a:p>
            <a:pPr indent="360000">
              <a:lnSpc>
                <a:spcPct val="150000"/>
              </a:lnSpc>
            </a:pPr>
            <a:r>
              <a:rPr lang="zh-CN" altLang="en-US" sz="1200" dirty="0" smtClean="0">
                <a:latin typeface="华文细黑" pitchFamily="2" charset="-122"/>
                <a:ea typeface="华文细黑" pitchFamily="2" charset="-122"/>
              </a:rPr>
              <a:t>战斗力都得到了很快的提升。组里其他同事都戏称他们为“铁三角”</a:t>
            </a:r>
            <a:endParaRPr lang="en-US" altLang="zh-CN" sz="1200" dirty="0" smtClean="0">
              <a:latin typeface="华文细黑" pitchFamily="2" charset="-122"/>
              <a:ea typeface="华文细黑" pitchFamily="2" charset="-122"/>
            </a:endParaRPr>
          </a:p>
          <a:p>
            <a:pPr indent="360000">
              <a:lnSpc>
                <a:spcPct val="150000"/>
              </a:lnSpc>
            </a:pPr>
            <a:r>
              <a:rPr lang="zh-CN" altLang="en-US" sz="1200" dirty="0" smtClean="0">
                <a:latin typeface="华文细黑" pitchFamily="2" charset="-122"/>
                <a:ea typeface="华文细黑" pitchFamily="2" charset="-122"/>
              </a:rPr>
              <a:t>在同伴的帮助下，小白很快找到了归属感，干劲十足。</a:t>
            </a:r>
          </a:p>
        </p:txBody>
      </p:sp>
      <p:pic>
        <p:nvPicPr>
          <p:cNvPr id="2050" name="Picture 2"/>
          <p:cNvPicPr>
            <a:picLocks noChangeAspect="1" noChangeArrowheads="1"/>
          </p:cNvPicPr>
          <p:nvPr/>
        </p:nvPicPr>
        <p:blipFill>
          <a:blip r:embed="rId3" cstate="print"/>
          <a:srcRect/>
          <a:stretch>
            <a:fillRect/>
          </a:stretch>
        </p:blipFill>
        <p:spPr bwMode="auto">
          <a:xfrm>
            <a:off x="5486401" y="1005624"/>
            <a:ext cx="2755392" cy="1865566"/>
          </a:xfrm>
          <a:prstGeom prst="rect">
            <a:avLst/>
          </a:prstGeom>
          <a:ln>
            <a:noFill/>
          </a:ln>
          <a:effectLst>
            <a:softEdge rad="112500"/>
          </a:effectLst>
        </p:spPr>
      </p:pic>
      <p:pic>
        <p:nvPicPr>
          <p:cNvPr id="7" name="Picture 2"/>
          <p:cNvPicPr>
            <a:picLocks noChangeAspect="1" noChangeArrowheads="1"/>
          </p:cNvPicPr>
          <p:nvPr/>
        </p:nvPicPr>
        <p:blipFill>
          <a:blip r:embed="rId4"/>
          <a:srcRect/>
          <a:stretch>
            <a:fillRect/>
          </a:stretch>
        </p:blipFill>
        <p:spPr bwMode="auto">
          <a:xfrm>
            <a:off x="195072" y="2103193"/>
            <a:ext cx="1972628" cy="1728524"/>
          </a:xfrm>
          <a:prstGeom prst="rect">
            <a:avLst/>
          </a:prstGeom>
          <a:ln>
            <a:noFill/>
          </a:ln>
          <a:effectLst>
            <a:softEdge rad="112500"/>
          </a:effectLst>
        </p:spPr>
      </p:pic>
      <p:sp>
        <p:nvSpPr>
          <p:cNvPr id="8" name="矩形 7"/>
          <p:cNvSpPr/>
          <p:nvPr/>
        </p:nvSpPr>
        <p:spPr>
          <a:xfrm>
            <a:off x="1956816" y="2588990"/>
            <a:ext cx="3102864" cy="1015663"/>
          </a:xfrm>
          <a:prstGeom prst="rect">
            <a:avLst/>
          </a:prstGeom>
          <a:ln>
            <a:solidFill>
              <a:schemeClr val="tx1"/>
            </a:solidFill>
            <a:prstDash val="dash"/>
          </a:ln>
        </p:spPr>
        <p:txBody>
          <a:bodyPr wrap="square">
            <a:spAutoFit/>
          </a:bodyPr>
          <a:lstStyle/>
          <a:p>
            <a:r>
              <a:rPr lang="zh-CN" altLang="en-US" sz="1200" dirty="0" smtClean="0">
                <a:latin typeface="华文细黑" pitchFamily="2" charset="-122"/>
                <a:ea typeface="华文细黑" pitchFamily="2" charset="-122"/>
              </a:rPr>
              <a:t>我看到组里每次开会，你都会及时记录，这些记录不仅是你学习提高的材料，也是项目组的宝贵积累，你能主动承担起总结记录的工作，说明你真正成长起来了，会积极主动地去思考问题了。</a:t>
            </a:r>
            <a:endParaRPr lang="zh-CN" altLang="en-US" sz="1200" dirty="0"/>
          </a:p>
        </p:txBody>
      </p:sp>
      <p:pic>
        <p:nvPicPr>
          <p:cNvPr id="9" name="Picture 2"/>
          <p:cNvPicPr>
            <a:picLocks noChangeAspect="1" noChangeArrowheads="1"/>
          </p:cNvPicPr>
          <p:nvPr/>
        </p:nvPicPr>
        <p:blipFill>
          <a:blip r:embed="rId5"/>
          <a:srcRect/>
          <a:stretch>
            <a:fillRect/>
          </a:stretch>
        </p:blipFill>
        <p:spPr bwMode="auto">
          <a:xfrm>
            <a:off x="5068824" y="2785872"/>
            <a:ext cx="1185672" cy="889254"/>
          </a:xfrm>
          <a:prstGeom prst="rect">
            <a:avLst/>
          </a:prstGeom>
          <a:ln>
            <a:noFill/>
          </a:ln>
          <a:effectLst>
            <a:softEdge rad="112500"/>
          </a:effectLst>
        </p:spPr>
      </p:pic>
      <p:sp>
        <p:nvSpPr>
          <p:cNvPr id="10" name="矩形 9"/>
          <p:cNvSpPr/>
          <p:nvPr/>
        </p:nvSpPr>
        <p:spPr>
          <a:xfrm>
            <a:off x="6339840" y="3023616"/>
            <a:ext cx="902208" cy="276999"/>
          </a:xfrm>
          <a:prstGeom prst="rect">
            <a:avLst/>
          </a:prstGeom>
          <a:ln>
            <a:solidFill>
              <a:schemeClr val="tx1"/>
            </a:solidFill>
            <a:prstDash val="dash"/>
          </a:ln>
        </p:spPr>
        <p:txBody>
          <a:bodyPr wrap="square">
            <a:spAutoFit/>
          </a:bodyPr>
          <a:lstStyle/>
          <a:p>
            <a:r>
              <a:rPr lang="zh-CN" altLang="en-US" sz="1200" dirty="0" smtClean="0"/>
              <a:t>谢谢老大</a:t>
            </a:r>
            <a:endParaRPr lang="zh-CN" altLang="en-US" sz="1200" dirty="0"/>
          </a:p>
        </p:txBody>
      </p:sp>
      <p:sp>
        <p:nvSpPr>
          <p:cNvPr id="11" name="矩形 10"/>
          <p:cNvSpPr/>
          <p:nvPr/>
        </p:nvSpPr>
        <p:spPr>
          <a:xfrm>
            <a:off x="182880" y="3639439"/>
            <a:ext cx="8790432" cy="1455207"/>
          </a:xfrm>
          <a:prstGeom prst="rect">
            <a:avLst/>
          </a:prstGeom>
        </p:spPr>
        <p:txBody>
          <a:bodyPr wrap="square">
            <a:spAutoFit/>
          </a:bodyPr>
          <a:lstStyle/>
          <a:p>
            <a:pPr indent="457200">
              <a:lnSpc>
                <a:spcPts val="1800"/>
              </a:lnSpc>
            </a:pPr>
            <a:r>
              <a:rPr lang="zh-CN" altLang="en-US" sz="1200" dirty="0" smtClean="0">
                <a:latin typeface="华文细黑" pitchFamily="2" charset="-122"/>
                <a:ea typeface="华文细黑" pitchFamily="2" charset="-122"/>
              </a:rPr>
              <a:t>思考、总结、改进，小白已经习惯了这样的工作方式，在他负责的环节，任何一个细节都不会放过。“我交出去的每一项工作成果，都涉及到上下游的同事，整个项目组一环扣一环，不能因为我而影响到其他人的进度。”每一天，小白都这样提醒自己。</a:t>
            </a:r>
          </a:p>
          <a:p>
            <a:pPr indent="457200">
              <a:lnSpc>
                <a:spcPts val="1800"/>
              </a:lnSpc>
            </a:pPr>
            <a:r>
              <a:rPr lang="zh-CN" altLang="en-US" sz="1200" dirty="0" smtClean="0">
                <a:latin typeface="华文细黑" pitchFamily="2" charset="-122"/>
                <a:ea typeface="华文细黑" pitchFamily="2" charset="-122"/>
              </a:rPr>
              <a:t>不管是他直接负责的任务，还是间接参与的工作，每一件事他都精益求精。</a:t>
            </a:r>
          </a:p>
          <a:p>
            <a:pPr indent="457200">
              <a:lnSpc>
                <a:spcPts val="1800"/>
              </a:lnSpc>
            </a:pPr>
            <a:r>
              <a:rPr lang="zh-CN" altLang="en-US" sz="1200" dirty="0" smtClean="0">
                <a:latin typeface="华文细黑" pitchFamily="2" charset="-122"/>
                <a:ea typeface="华文细黑" pitchFamily="2" charset="-122"/>
              </a:rPr>
              <a:t>“还能再改进一点吗？”、“怎样才能给我的下一环节提供方便？”这些问题经常在小白脑子里出现，琢磨着这些问题，他反而觉得工作变得单纯了，之前紧张和焦虑的情绪也一点点化解开了。</a:t>
            </a: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成长的片段之“工作中的关键时刻”</a:t>
            </a:r>
            <a:endParaRPr lang="zh-CN" altLang="en-US" sz="3000"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pic>
        <p:nvPicPr>
          <p:cNvPr id="8" name="Picture 2"/>
          <p:cNvPicPr>
            <a:picLocks noChangeAspect="1" noChangeArrowheads="1"/>
          </p:cNvPicPr>
          <p:nvPr/>
        </p:nvPicPr>
        <p:blipFill>
          <a:blip r:embed="rId3"/>
          <a:srcRect/>
          <a:stretch>
            <a:fillRect/>
          </a:stretch>
        </p:blipFill>
        <p:spPr bwMode="auto">
          <a:xfrm>
            <a:off x="740402" y="1499616"/>
            <a:ext cx="2130243" cy="2178558"/>
          </a:xfrm>
          <a:prstGeom prst="rect">
            <a:avLst/>
          </a:prstGeom>
          <a:ln>
            <a:noFill/>
          </a:ln>
          <a:effectLst>
            <a:softEdge rad="112500"/>
          </a:effectLst>
        </p:spPr>
      </p:pic>
      <p:sp>
        <p:nvSpPr>
          <p:cNvPr id="9" name="TextBox 8"/>
          <p:cNvSpPr txBox="1"/>
          <p:nvPr/>
        </p:nvSpPr>
        <p:spPr>
          <a:xfrm>
            <a:off x="3035808" y="2011680"/>
            <a:ext cx="3901440" cy="923330"/>
          </a:xfrm>
          <a:prstGeom prst="rect">
            <a:avLst/>
          </a:prstGeom>
          <a:solidFill>
            <a:schemeClr val="bg1">
              <a:lumMod val="85000"/>
            </a:schemeClr>
          </a:solidFill>
          <a:ln>
            <a:solidFill>
              <a:schemeClr val="bg1">
                <a:lumMod val="85000"/>
              </a:schemeClr>
            </a:solidFill>
          </a:ln>
        </p:spPr>
        <p:txBody>
          <a:bodyPr wrap="square" rtlCol="0">
            <a:spAutoFit/>
          </a:bodyPr>
          <a:lstStyle/>
          <a:p>
            <a:pPr>
              <a:lnSpc>
                <a:spcPct val="150000"/>
              </a:lnSpc>
            </a:pPr>
            <a:r>
              <a:rPr lang="zh-CN" altLang="en-US" dirty="0" smtClean="0">
                <a:latin typeface="华文细黑" pitchFamily="2" charset="-122"/>
                <a:ea typeface="华文细黑" pitchFamily="2" charset="-122"/>
              </a:rPr>
              <a:t>如何把握工作中的关键时刻</a:t>
            </a:r>
            <a:endParaRPr lang="en-US" altLang="zh-CN" dirty="0" smtClean="0">
              <a:latin typeface="华文细黑" pitchFamily="2" charset="-122"/>
              <a:ea typeface="华文细黑" pitchFamily="2" charset="-122"/>
            </a:endParaRPr>
          </a:p>
          <a:p>
            <a:pPr>
              <a:lnSpc>
                <a:spcPct val="150000"/>
              </a:lnSpc>
            </a:pPr>
            <a:r>
              <a:rPr lang="zh-CN" altLang="en-US" dirty="0" smtClean="0">
                <a:latin typeface="华文细黑" pitchFamily="2" charset="-122"/>
                <a:ea typeface="华文细黑" pitchFamily="2" charset="-122"/>
              </a:rPr>
              <a:t>为什么要把握好关键时刻</a:t>
            </a:r>
            <a:endParaRPr lang="zh-CN" altLang="en-US" dirty="0">
              <a:latin typeface="华文细黑" pitchFamily="2" charset="-122"/>
              <a:ea typeface="华文细黑" pitchFamily="2" charset="-122"/>
            </a:endParaRPr>
          </a:p>
        </p:txBody>
      </p:sp>
      <p:sp>
        <p:nvSpPr>
          <p:cNvPr id="10" name="TextBox 9"/>
          <p:cNvSpPr txBox="1"/>
          <p:nvPr/>
        </p:nvSpPr>
        <p:spPr>
          <a:xfrm>
            <a:off x="2926080" y="1316736"/>
            <a:ext cx="3511296" cy="369332"/>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大家一起想想！</a:t>
            </a:r>
            <a:endParaRPr lang="zh-CN" altLang="en-US" b="1" dirty="0">
              <a:latin typeface="华文细黑" pitchFamily="2" charset="-122"/>
              <a:ea typeface="华文细黑" pitchFamily="2" charset="-122"/>
            </a:endParaRPr>
          </a:p>
        </p:txBody>
      </p:sp>
      <p:sp>
        <p:nvSpPr>
          <p:cNvPr id="11" name="TextBox 10"/>
          <p:cNvSpPr txBox="1"/>
          <p:nvPr/>
        </p:nvSpPr>
        <p:spPr>
          <a:xfrm>
            <a:off x="5644896" y="3560064"/>
            <a:ext cx="2377440" cy="872868"/>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小组讨论</a:t>
            </a:r>
            <a:r>
              <a:rPr lang="en-US" altLang="zh-CN" dirty="0" smtClean="0">
                <a:solidFill>
                  <a:srgbClr val="0099CC"/>
                </a:solidFill>
                <a:latin typeface="华文细黑" pitchFamily="2" charset="-122"/>
                <a:ea typeface="华文细黑" pitchFamily="2" charset="-122"/>
              </a:rPr>
              <a:t>5min</a:t>
            </a:r>
          </a:p>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各组发表</a:t>
            </a:r>
            <a:r>
              <a:rPr lang="en-US" altLang="zh-CN" dirty="0" smtClean="0">
                <a:solidFill>
                  <a:srgbClr val="0099CC"/>
                </a:solidFill>
                <a:latin typeface="华文细黑" pitchFamily="2" charset="-122"/>
                <a:ea typeface="华文细黑" pitchFamily="2" charset="-122"/>
              </a:rPr>
              <a:t>2min</a:t>
            </a:r>
            <a:endParaRPr lang="zh-CN" altLang="en-US" dirty="0">
              <a:solidFill>
                <a:srgbClr val="0099CC"/>
              </a:solidFill>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a:t>
            </a:r>
            <a:r>
              <a:rPr lang="zh-CN" altLang="en-US" sz="2000" b="1" dirty="0" smtClean="0">
                <a:solidFill>
                  <a:srgbClr val="C00000"/>
                </a:solidFill>
              </a:rPr>
              <a:t>如何把握好工作中的关键时刻</a:t>
            </a:r>
            <a:r>
              <a:rPr lang="zh-CN" altLang="en-US" sz="3000" b="1" dirty="0" smtClean="0"/>
              <a:t>”</a:t>
            </a:r>
            <a:endParaRPr lang="zh-CN" altLang="en-US" sz="3000"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sp>
        <p:nvSpPr>
          <p:cNvPr id="12" name="TextBox 11"/>
          <p:cNvSpPr txBox="1"/>
          <p:nvPr/>
        </p:nvSpPr>
        <p:spPr>
          <a:xfrm>
            <a:off x="426720" y="1109472"/>
            <a:ext cx="8461248" cy="523220"/>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小白这一次成功的交付获得了部门内外一片赞誉，导师还特意找到小白说：</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说你成长很快，做事踏实、认真，让我们好好培养你。</a:t>
            </a:r>
            <a:endParaRPr lang="zh-CN" altLang="en-US" sz="1400" dirty="0">
              <a:latin typeface="华文细黑" pitchFamily="2" charset="-122"/>
              <a:ea typeface="华文细黑" pitchFamily="2" charset="-122"/>
            </a:endParaRPr>
          </a:p>
        </p:txBody>
      </p:sp>
      <p:pic>
        <p:nvPicPr>
          <p:cNvPr id="65538" name="Picture 2"/>
          <p:cNvPicPr>
            <a:picLocks noChangeAspect="1" noChangeArrowheads="1"/>
          </p:cNvPicPr>
          <p:nvPr/>
        </p:nvPicPr>
        <p:blipFill>
          <a:blip r:embed="rId3"/>
          <a:srcRect/>
          <a:stretch>
            <a:fillRect/>
          </a:stretch>
        </p:blipFill>
        <p:spPr bwMode="auto">
          <a:xfrm>
            <a:off x="6022848" y="2253304"/>
            <a:ext cx="1790129" cy="1914835"/>
          </a:xfrm>
          <a:prstGeom prst="rect">
            <a:avLst/>
          </a:prstGeom>
          <a:ln>
            <a:noFill/>
          </a:ln>
          <a:effectLst>
            <a:softEdge rad="112500"/>
          </a:effectLst>
        </p:spPr>
      </p:pic>
      <p:sp>
        <p:nvSpPr>
          <p:cNvPr id="13" name="TextBox 12"/>
          <p:cNvSpPr txBox="1"/>
          <p:nvPr/>
        </p:nvSpPr>
        <p:spPr>
          <a:xfrm>
            <a:off x="536448" y="1901952"/>
            <a:ext cx="6742176" cy="2077492"/>
          </a:xfrm>
          <a:prstGeom prst="rect">
            <a:avLst/>
          </a:prstGeom>
          <a:noFill/>
        </p:spPr>
        <p:txBody>
          <a:bodyPr wrap="square" rtlCol="0">
            <a:spAutoFit/>
          </a:bodyPr>
          <a:lstStyle/>
          <a:p>
            <a:pPr>
              <a:lnSpc>
                <a:spcPct val="150000"/>
              </a:lnSpc>
            </a:pPr>
            <a:r>
              <a:rPr lang="zh-CN" altLang="en-US" sz="1600" b="1" dirty="0" smtClean="0">
                <a:solidFill>
                  <a:srgbClr val="C00000"/>
                </a:solidFill>
                <a:latin typeface="华文细黑" pitchFamily="2" charset="-122"/>
                <a:ea typeface="华文细黑" pitchFamily="2" charset="-122"/>
              </a:rPr>
              <a:t>如何把握好工作中的关键时刻</a:t>
            </a:r>
            <a:endParaRPr lang="en-US" altLang="zh-CN" sz="1600" b="1" dirty="0" smtClean="0">
              <a:solidFill>
                <a:srgbClr val="C00000"/>
              </a:solidFill>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明确达成目标，整个项目的大目标和个人的小目标</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做好本职工作的同时积极为整个团队贡献更多的力量并让</a:t>
            </a:r>
            <a:r>
              <a:rPr lang="en-US" altLang="zh-CN" sz="1400" dirty="0" smtClean="0">
                <a:latin typeface="华文细黑" pitchFamily="2" charset="-122"/>
                <a:ea typeface="华文细黑" pitchFamily="2" charset="-122"/>
              </a:rPr>
              <a:t>leader</a:t>
            </a:r>
            <a:r>
              <a:rPr lang="zh-CN" altLang="en-US" sz="1400" dirty="0" smtClean="0">
                <a:latin typeface="华文细黑" pitchFamily="2" charset="-122"/>
                <a:ea typeface="华文细黑" pitchFamily="2" charset="-122"/>
              </a:rPr>
              <a:t>看的到</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敢于在公共场合抛出自己成熟的想法和建议</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获得更多关注</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获取更多锻炼的机会</a:t>
            </a:r>
            <a:endParaRPr lang="zh-CN" altLang="en-US" sz="1400" dirty="0">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additive="base">
                                        <p:cTn id="7" dur="500" fill="hold"/>
                                        <p:tgtEl>
                                          <p:spTgt spid="65538"/>
                                        </p:tgtEl>
                                        <p:attrNameLst>
                                          <p:attrName>ppt_x</p:attrName>
                                        </p:attrNameLst>
                                      </p:cBhvr>
                                      <p:tavLst>
                                        <p:tav tm="0">
                                          <p:val>
                                            <p:strVal val="#ppt_x"/>
                                          </p:val>
                                        </p:tav>
                                        <p:tav tm="100000">
                                          <p:val>
                                            <p:strVal val="#ppt_x"/>
                                          </p:val>
                                        </p:tav>
                                      </p:tavLst>
                                    </p:anim>
                                    <p:anim calcmode="lin" valueType="num">
                                      <p:cBhvr additive="base">
                                        <p:cTn id="8" dur="500" fill="hold"/>
                                        <p:tgtEl>
                                          <p:spTgt spid="655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13"/>
                                        </p:tgtEl>
                                        <p:attrNameLst>
                                          <p:attrName>style.visibility</p:attrName>
                                        </p:attrNameLst>
                                      </p:cBhvr>
                                      <p:to>
                                        <p:strVal val="visible"/>
                                      </p:to>
                                    </p:set>
                                    <p:anim calcmode="discrete" valueType="clr">
                                      <p:cBhvr override="childStyle">
                                        <p:cTn id="13"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3"/>
                                        </p:tgtEl>
                                        <p:attrNameLst>
                                          <p:attrName>fillcolor</p:attrName>
                                        </p:attrNameLst>
                                      </p:cBhvr>
                                      <p:tavLst>
                                        <p:tav tm="0">
                                          <p:val>
                                            <p:clrVal>
                                              <a:schemeClr val="accent2"/>
                                            </p:clrVal>
                                          </p:val>
                                        </p:tav>
                                        <p:tav tm="50000">
                                          <p:val>
                                            <p:clrVal>
                                              <a:schemeClr val="hlink"/>
                                            </p:clrVal>
                                          </p:val>
                                        </p:tav>
                                      </p:tavLst>
                                    </p:anim>
                                    <p:set>
                                      <p:cBhvr>
                                        <p:cTn id="15"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a:t>
            </a:r>
            <a:r>
              <a:rPr lang="zh-CN" altLang="en-US" sz="2000" b="1" dirty="0" smtClean="0">
                <a:solidFill>
                  <a:srgbClr val="C00000"/>
                </a:solidFill>
              </a:rPr>
              <a:t>如何梳理流程以提高工作效率</a:t>
            </a:r>
            <a:r>
              <a:rPr lang="zh-CN" altLang="en-US" sz="3000" b="1" dirty="0" smtClean="0"/>
              <a:t>”</a:t>
            </a:r>
            <a:endParaRPr lang="zh-CN" altLang="en-US" sz="3000"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sp>
        <p:nvSpPr>
          <p:cNvPr id="12" name="TextBox 11"/>
          <p:cNvSpPr txBox="1"/>
          <p:nvPr/>
        </p:nvSpPr>
        <p:spPr>
          <a:xfrm>
            <a:off x="426720" y="1109472"/>
            <a:ext cx="8461248" cy="738664"/>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版本的成功上线让小白有了一段不算忙碌的日子，静下来的小白想起忙着交付的时候有几个问题总是重复出现，而且同项目组的其他同事好像也遇到了同样的问题，不管是自己不断地核对还是同项目组之间交流这类问题都花费了非常多的时间。</a:t>
            </a:r>
            <a:endParaRPr lang="zh-CN" altLang="en-US" sz="1400" dirty="0">
              <a:latin typeface="华文细黑" pitchFamily="2" charset="-122"/>
              <a:ea typeface="华文细黑" pitchFamily="2" charset="-122"/>
            </a:endParaRPr>
          </a:p>
        </p:txBody>
      </p:sp>
      <p:pic>
        <p:nvPicPr>
          <p:cNvPr id="7" name="Picture 5"/>
          <p:cNvPicPr>
            <a:picLocks noChangeAspect="1" noChangeArrowheads="1"/>
          </p:cNvPicPr>
          <p:nvPr/>
        </p:nvPicPr>
        <p:blipFill>
          <a:blip r:embed="rId3"/>
          <a:srcRect/>
          <a:stretch>
            <a:fillRect/>
          </a:stretch>
        </p:blipFill>
        <p:spPr bwMode="auto">
          <a:xfrm>
            <a:off x="465582" y="3063620"/>
            <a:ext cx="1125106" cy="776859"/>
          </a:xfrm>
          <a:prstGeom prst="rect">
            <a:avLst/>
          </a:prstGeom>
          <a:ln>
            <a:noFill/>
          </a:ln>
          <a:effectLst>
            <a:softEdge rad="112500"/>
          </a:effectLst>
        </p:spPr>
      </p:pic>
      <p:sp>
        <p:nvSpPr>
          <p:cNvPr id="8" name="矩形标注 7"/>
          <p:cNvSpPr/>
          <p:nvPr/>
        </p:nvSpPr>
        <p:spPr bwMode="auto">
          <a:xfrm>
            <a:off x="1670304" y="2145792"/>
            <a:ext cx="3194304" cy="1194816"/>
          </a:xfrm>
          <a:prstGeom prst="wedgeRectCallout">
            <a:avLst>
              <a:gd name="adj1" fmla="val -57692"/>
              <a:gd name="adj2" fmla="val 4475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我是不是可以按照问题类型结合当时自己找到的解决办法和项目组兄弟讨论的意见写一个</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FAQ</a:t>
            </a: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出来？这样以后不管是自己还是其他人遇到这样的问题直接对着</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FAQ</a:t>
            </a: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解决问题就好了，再也不用自己去重复挖掘一个解决方案了。</a:t>
            </a:r>
          </a:p>
        </p:txBody>
      </p:sp>
      <p:pic>
        <p:nvPicPr>
          <p:cNvPr id="9" name="Picture 2"/>
          <p:cNvPicPr>
            <a:picLocks noChangeAspect="1" noChangeArrowheads="1"/>
          </p:cNvPicPr>
          <p:nvPr/>
        </p:nvPicPr>
        <p:blipFill>
          <a:blip r:embed="rId4"/>
          <a:srcRect/>
          <a:stretch>
            <a:fillRect/>
          </a:stretch>
        </p:blipFill>
        <p:spPr bwMode="auto">
          <a:xfrm>
            <a:off x="4962144" y="2192344"/>
            <a:ext cx="1790129" cy="1914835"/>
          </a:xfrm>
          <a:prstGeom prst="rect">
            <a:avLst/>
          </a:prstGeom>
          <a:ln>
            <a:noFill/>
          </a:ln>
          <a:effectLst>
            <a:softEdge rad="112500"/>
          </a:effectLst>
        </p:spPr>
      </p:pic>
      <p:sp>
        <p:nvSpPr>
          <p:cNvPr id="10" name="TextBox 9"/>
          <p:cNvSpPr txBox="1"/>
          <p:nvPr/>
        </p:nvSpPr>
        <p:spPr>
          <a:xfrm>
            <a:off x="6693408" y="2023872"/>
            <a:ext cx="2170176" cy="2031325"/>
          </a:xfrm>
          <a:prstGeom prst="rect">
            <a:avLst/>
          </a:prstGeom>
          <a:noFill/>
          <a:ln>
            <a:solidFill>
              <a:schemeClr val="tx1"/>
            </a:solidFill>
            <a:prstDash val="lgDashDot"/>
          </a:ln>
        </p:spPr>
        <p:txBody>
          <a:bodyPr wrap="square" rtlCol="0">
            <a:spAutoFit/>
          </a:bodyPr>
          <a:lstStyle/>
          <a:p>
            <a:pPr>
              <a:lnSpc>
                <a:spcPct val="150000"/>
              </a:lnSpc>
            </a:pPr>
            <a:r>
              <a:rPr lang="zh-CN" altLang="en-US" sz="1400" dirty="0" smtClean="0">
                <a:latin typeface="华文细黑" pitchFamily="2" charset="-122"/>
                <a:ea typeface="华文细黑" pitchFamily="2" charset="-122"/>
              </a:rPr>
              <a:t>      说做就做，小白感觉一下子豁然开朗，制作一个自己已经反复摸索过多次的问题</a:t>
            </a: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也是得心应手，不到</a:t>
            </a:r>
            <a:r>
              <a:rPr lang="en-US" altLang="zh-CN" sz="1400" dirty="0" smtClean="0">
                <a:latin typeface="华文细黑" pitchFamily="2" charset="-122"/>
                <a:ea typeface="华文细黑" pitchFamily="2" charset="-122"/>
              </a:rPr>
              <a:t>2</a:t>
            </a:r>
            <a:r>
              <a:rPr lang="zh-CN" altLang="en-US" sz="1400" dirty="0" smtClean="0">
                <a:latin typeface="华文细黑" pitchFamily="2" charset="-122"/>
                <a:ea typeface="华文细黑" pitchFamily="2" charset="-122"/>
              </a:rPr>
              <a:t>个小时一个问题</a:t>
            </a: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已经新鲜出炉。</a:t>
            </a:r>
            <a:endParaRPr lang="zh-CN" altLang="en-US" sz="1400" dirty="0">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a:t>
            </a:r>
            <a:r>
              <a:rPr lang="zh-CN" altLang="en-US" sz="2000" b="1" dirty="0" smtClean="0">
                <a:solidFill>
                  <a:srgbClr val="C00000"/>
                </a:solidFill>
              </a:rPr>
              <a:t>如何梳理流程以提高工作效率</a:t>
            </a:r>
            <a:r>
              <a:rPr lang="zh-CN" altLang="en-US" sz="3000" b="1" dirty="0" smtClean="0"/>
              <a:t>”</a:t>
            </a:r>
            <a:endParaRPr lang="zh-CN" altLang="en-US" sz="3000"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sp>
        <p:nvSpPr>
          <p:cNvPr id="12" name="TextBox 11"/>
          <p:cNvSpPr txBox="1"/>
          <p:nvPr/>
        </p:nvSpPr>
        <p:spPr>
          <a:xfrm>
            <a:off x="426720" y="1109472"/>
            <a:ext cx="8461248" cy="738664"/>
          </a:xfrm>
          <a:prstGeom prst="rect">
            <a:avLst/>
          </a:prstGeom>
          <a:noFill/>
          <a:ln>
            <a:solidFill>
              <a:schemeClr val="tx1"/>
            </a:solidFill>
            <a:prstDash val="dashDot"/>
          </a:ln>
        </p:spPr>
        <p:txBody>
          <a:bodyPr wrap="square" rtlCol="0">
            <a:spAutoFit/>
          </a:bodyPr>
          <a:lstStyle/>
          <a:p>
            <a:r>
              <a:rPr lang="zh-CN" altLang="en-US" sz="1400" dirty="0" smtClean="0">
                <a:latin typeface="华文细黑" pitchFamily="2" charset="-122"/>
                <a:ea typeface="华文细黑" pitchFamily="2" charset="-122"/>
              </a:rPr>
              <a:t>         一口气做好了三个</a:t>
            </a: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，小白觉得成就感爆棚，喜滋滋的找到当时一起讨论过问题的同事帮忙又检查了一遍，找出了几个小</a:t>
            </a:r>
            <a:r>
              <a:rPr lang="en-US" altLang="zh-CN" sz="1400" dirty="0" smtClean="0">
                <a:latin typeface="华文细黑" pitchFamily="2" charset="-122"/>
                <a:ea typeface="华文细黑" pitchFamily="2" charset="-122"/>
              </a:rPr>
              <a:t>bug</a:t>
            </a:r>
            <a:r>
              <a:rPr lang="zh-CN" altLang="en-US" sz="1400" dirty="0" smtClean="0">
                <a:latin typeface="华文细黑" pitchFamily="2" charset="-122"/>
                <a:ea typeface="华文细黑" pitchFamily="2" charset="-122"/>
              </a:rPr>
              <a:t>，经过反复的核对，小白觉得这个</a:t>
            </a: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应该没有问题了，就发邮件共享给了所有部门同事，并及时归档到了部门服务器方便同事们查阅。</a:t>
            </a:r>
            <a:endParaRPr lang="zh-CN" altLang="en-US" sz="1400" dirty="0">
              <a:latin typeface="华文细黑" pitchFamily="2" charset="-122"/>
              <a:ea typeface="华文细黑" pitchFamily="2" charset="-122"/>
            </a:endParaRPr>
          </a:p>
        </p:txBody>
      </p:sp>
      <p:pic>
        <p:nvPicPr>
          <p:cNvPr id="1026" name="Picture 2"/>
          <p:cNvPicPr>
            <a:picLocks noChangeAspect="1" noChangeArrowheads="1"/>
          </p:cNvPicPr>
          <p:nvPr/>
        </p:nvPicPr>
        <p:blipFill>
          <a:blip r:embed="rId3" cstate="print"/>
          <a:srcRect/>
          <a:stretch>
            <a:fillRect/>
          </a:stretch>
        </p:blipFill>
        <p:spPr bwMode="auto">
          <a:xfrm>
            <a:off x="853632" y="2194560"/>
            <a:ext cx="1839684" cy="2169795"/>
          </a:xfrm>
          <a:prstGeom prst="rect">
            <a:avLst/>
          </a:prstGeom>
          <a:ln>
            <a:noFill/>
          </a:ln>
          <a:effectLst>
            <a:softEdge rad="112500"/>
          </a:effectLst>
        </p:spPr>
      </p:pic>
      <p:pic>
        <p:nvPicPr>
          <p:cNvPr id="1027" name="Picture 3"/>
          <p:cNvPicPr>
            <a:picLocks noChangeAspect="1" noChangeArrowheads="1"/>
          </p:cNvPicPr>
          <p:nvPr/>
        </p:nvPicPr>
        <p:blipFill>
          <a:blip r:embed="rId4"/>
          <a:srcRect/>
          <a:stretch>
            <a:fillRect/>
          </a:stretch>
        </p:blipFill>
        <p:spPr bwMode="auto">
          <a:xfrm>
            <a:off x="4012312" y="1950720"/>
            <a:ext cx="1854034" cy="2556320"/>
          </a:xfrm>
          <a:prstGeom prst="rect">
            <a:avLst/>
          </a:prstGeom>
          <a:noFill/>
          <a:ln w="9525">
            <a:noFill/>
            <a:miter lim="800000"/>
            <a:headEnd/>
            <a:tailEnd/>
          </a:ln>
          <a:effectLst/>
        </p:spPr>
      </p:pic>
      <p:sp>
        <p:nvSpPr>
          <p:cNvPr id="9" name="矩形标注 8"/>
          <p:cNvSpPr/>
          <p:nvPr/>
        </p:nvSpPr>
        <p:spPr bwMode="auto">
          <a:xfrm>
            <a:off x="2511552" y="2023872"/>
            <a:ext cx="1706880" cy="548640"/>
          </a:xfrm>
          <a:prstGeom prst="wedgeRectCallout">
            <a:avLst>
              <a:gd name="adj1" fmla="val -57692"/>
              <a:gd name="adj2" fmla="val 4475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哇，小白共享的这个问题我遇到过。</a:t>
            </a:r>
          </a:p>
        </p:txBody>
      </p:sp>
      <p:sp>
        <p:nvSpPr>
          <p:cNvPr id="10" name="矩形标注 9"/>
          <p:cNvSpPr/>
          <p:nvPr/>
        </p:nvSpPr>
        <p:spPr bwMode="auto">
          <a:xfrm>
            <a:off x="5882640" y="2005584"/>
            <a:ext cx="2712720" cy="1469136"/>
          </a:xfrm>
          <a:prstGeom prst="wedgeRectCallout">
            <a:avLst>
              <a:gd name="adj1" fmla="val -60613"/>
              <a:gd name="adj2" fmla="val -3013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我也是、我也是，我记得当时花了好长时间才解决，后来有几个人求助于我的时间，我又反反复复给他们讲过好多遍，早应该像小白这样，写个</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FAQ</a:t>
            </a: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，求助都高效了，你不知道重复的跟几个人讲同样的问题，我嘴巴都说干了</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^_^</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a:t>
            </a:r>
            <a:r>
              <a:rPr lang="zh-CN" altLang="en-US" b="1" dirty="0" smtClean="0">
                <a:solidFill>
                  <a:srgbClr val="C00000"/>
                </a:solidFill>
              </a:rPr>
              <a:t>如何梳理流程以提高工作效率</a:t>
            </a:r>
            <a:r>
              <a:rPr lang="zh-CN" altLang="en-US" b="1" dirty="0" smtClean="0"/>
              <a:t>”</a:t>
            </a:r>
            <a:endParaRPr lang="zh-CN" altLang="en-US"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pic>
        <p:nvPicPr>
          <p:cNvPr id="8" name="Picture 2"/>
          <p:cNvPicPr>
            <a:picLocks noChangeAspect="1" noChangeArrowheads="1"/>
          </p:cNvPicPr>
          <p:nvPr/>
        </p:nvPicPr>
        <p:blipFill>
          <a:blip r:embed="rId3"/>
          <a:srcRect/>
          <a:stretch>
            <a:fillRect/>
          </a:stretch>
        </p:blipFill>
        <p:spPr bwMode="auto">
          <a:xfrm>
            <a:off x="740402" y="1499616"/>
            <a:ext cx="2130243" cy="2178558"/>
          </a:xfrm>
          <a:prstGeom prst="rect">
            <a:avLst/>
          </a:prstGeom>
          <a:ln>
            <a:noFill/>
          </a:ln>
          <a:effectLst>
            <a:softEdge rad="112500"/>
          </a:effectLst>
        </p:spPr>
      </p:pic>
      <p:sp>
        <p:nvSpPr>
          <p:cNvPr id="9" name="TextBox 8"/>
          <p:cNvSpPr txBox="1"/>
          <p:nvPr/>
        </p:nvSpPr>
        <p:spPr>
          <a:xfrm>
            <a:off x="3035808" y="2011680"/>
            <a:ext cx="4645152" cy="923330"/>
          </a:xfrm>
          <a:prstGeom prst="rect">
            <a:avLst/>
          </a:prstGeom>
          <a:solidFill>
            <a:schemeClr val="bg1">
              <a:lumMod val="85000"/>
            </a:schemeClr>
          </a:solidFill>
          <a:ln>
            <a:solidFill>
              <a:schemeClr val="bg1">
                <a:lumMod val="85000"/>
              </a:schemeClr>
            </a:solidFill>
          </a:ln>
        </p:spPr>
        <p:txBody>
          <a:bodyPr wrap="square" rtlCol="0">
            <a:spAutoFit/>
          </a:bodyPr>
          <a:lstStyle/>
          <a:p>
            <a:pPr>
              <a:lnSpc>
                <a:spcPct val="150000"/>
              </a:lnSpc>
            </a:pPr>
            <a:r>
              <a:rPr lang="zh-CN" altLang="en-US" dirty="0" smtClean="0">
                <a:latin typeface="华文细黑" pitchFamily="2" charset="-122"/>
                <a:ea typeface="华文细黑" pitchFamily="2" charset="-122"/>
              </a:rPr>
              <a:t>工作中什么时刻可以考虑写</a:t>
            </a:r>
            <a:r>
              <a:rPr lang="en-US" altLang="zh-CN" dirty="0" smtClean="0">
                <a:latin typeface="华文细黑" pitchFamily="2" charset="-122"/>
                <a:ea typeface="华文细黑" pitchFamily="2" charset="-122"/>
              </a:rPr>
              <a:t>FAQ</a:t>
            </a:r>
            <a:r>
              <a:rPr lang="zh-CN" altLang="en-US" dirty="0" smtClean="0">
                <a:latin typeface="华文细黑" pitchFamily="2" charset="-122"/>
                <a:ea typeface="华文细黑" pitchFamily="2" charset="-122"/>
              </a:rPr>
              <a:t>和分享？</a:t>
            </a:r>
            <a:endParaRPr lang="en-US" altLang="zh-CN" dirty="0" smtClean="0">
              <a:latin typeface="华文细黑" pitchFamily="2" charset="-122"/>
              <a:ea typeface="华文细黑" pitchFamily="2" charset="-122"/>
            </a:endParaRPr>
          </a:p>
          <a:p>
            <a:pPr>
              <a:lnSpc>
                <a:spcPct val="150000"/>
              </a:lnSpc>
            </a:pPr>
            <a:r>
              <a:rPr lang="zh-CN" altLang="en-US" dirty="0" smtClean="0">
                <a:latin typeface="华文细黑" pitchFamily="2" charset="-122"/>
                <a:ea typeface="华文细黑" pitchFamily="2" charset="-122"/>
              </a:rPr>
              <a:t>为什么写</a:t>
            </a:r>
            <a:r>
              <a:rPr lang="en-US" altLang="zh-CN" dirty="0" smtClean="0">
                <a:latin typeface="华文细黑" pitchFamily="2" charset="-122"/>
                <a:ea typeface="华文细黑" pitchFamily="2" charset="-122"/>
              </a:rPr>
              <a:t>FAQ</a:t>
            </a:r>
            <a:r>
              <a:rPr lang="zh-CN" altLang="en-US" dirty="0" smtClean="0">
                <a:latin typeface="华文细黑" pitchFamily="2" charset="-122"/>
                <a:ea typeface="华文细黑" pitchFamily="2" charset="-122"/>
              </a:rPr>
              <a:t>和及时的分享能提高工作效率？</a:t>
            </a:r>
            <a:endParaRPr lang="zh-CN" altLang="en-US" dirty="0">
              <a:latin typeface="华文细黑" pitchFamily="2" charset="-122"/>
              <a:ea typeface="华文细黑" pitchFamily="2" charset="-122"/>
            </a:endParaRPr>
          </a:p>
        </p:txBody>
      </p:sp>
      <p:sp>
        <p:nvSpPr>
          <p:cNvPr id="10" name="TextBox 9"/>
          <p:cNvSpPr txBox="1"/>
          <p:nvPr/>
        </p:nvSpPr>
        <p:spPr>
          <a:xfrm>
            <a:off x="2926080" y="1316736"/>
            <a:ext cx="3511296" cy="369332"/>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大家一起想想！</a:t>
            </a:r>
            <a:endParaRPr lang="zh-CN" altLang="en-US" b="1" dirty="0">
              <a:latin typeface="华文细黑" pitchFamily="2" charset="-122"/>
              <a:ea typeface="华文细黑" pitchFamily="2" charset="-122"/>
            </a:endParaRPr>
          </a:p>
        </p:txBody>
      </p:sp>
      <p:sp>
        <p:nvSpPr>
          <p:cNvPr id="11" name="TextBox 10"/>
          <p:cNvSpPr txBox="1"/>
          <p:nvPr/>
        </p:nvSpPr>
        <p:spPr>
          <a:xfrm>
            <a:off x="5644896" y="3560064"/>
            <a:ext cx="2377440" cy="872868"/>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小组讨论</a:t>
            </a:r>
            <a:r>
              <a:rPr lang="en-US" altLang="zh-CN" dirty="0" smtClean="0">
                <a:solidFill>
                  <a:srgbClr val="0099CC"/>
                </a:solidFill>
                <a:latin typeface="华文细黑" pitchFamily="2" charset="-122"/>
                <a:ea typeface="华文细黑" pitchFamily="2" charset="-122"/>
              </a:rPr>
              <a:t>5min</a:t>
            </a:r>
          </a:p>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各组发表</a:t>
            </a:r>
            <a:r>
              <a:rPr lang="en-US" altLang="zh-CN" dirty="0" smtClean="0">
                <a:solidFill>
                  <a:srgbClr val="0099CC"/>
                </a:solidFill>
                <a:latin typeface="华文细黑" pitchFamily="2" charset="-122"/>
                <a:ea typeface="华文细黑" pitchFamily="2" charset="-122"/>
              </a:rPr>
              <a:t>2min</a:t>
            </a:r>
            <a:endParaRPr lang="zh-CN" altLang="en-US" dirty="0">
              <a:solidFill>
                <a:srgbClr val="0099CC"/>
              </a:solidFill>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t>成长的片段之“</a:t>
            </a:r>
            <a:r>
              <a:rPr lang="zh-CN" altLang="en-US" sz="2000" b="1" dirty="0" smtClean="0">
                <a:solidFill>
                  <a:srgbClr val="C00000"/>
                </a:solidFill>
              </a:rPr>
              <a:t>如何梳理流程以提高工作效率</a:t>
            </a:r>
            <a:r>
              <a:rPr lang="zh-CN" altLang="en-US" sz="3000" b="1" dirty="0" smtClean="0"/>
              <a:t>”</a:t>
            </a:r>
            <a:endParaRPr lang="zh-CN" altLang="en-US" sz="3000" b="1" dirty="0">
              <a:latin typeface="微软雅黑" pitchFamily="34" charset="-122"/>
              <a:ea typeface="微软雅黑" pitchFamily="34" charset="-122"/>
            </a:endParaRPr>
          </a:p>
        </p:txBody>
      </p:sp>
      <p:sp>
        <p:nvSpPr>
          <p:cNvPr id="6" name="TextBox 5"/>
          <p:cNvSpPr txBox="1"/>
          <p:nvPr/>
        </p:nvSpPr>
        <p:spPr>
          <a:xfrm>
            <a:off x="463296" y="1158240"/>
            <a:ext cx="7607808" cy="523220"/>
          </a:xfrm>
          <a:prstGeom prst="rect">
            <a:avLst/>
          </a:prstGeom>
          <a:noFill/>
        </p:spPr>
        <p:txBody>
          <a:bodyPr wrap="square" rtlCol="0">
            <a:spAutoFit/>
          </a:bodyPr>
          <a:lstStyle/>
          <a:p>
            <a:endParaRPr lang="zh-CN" altLang="en-US" sz="1400" dirty="0" smtClean="0">
              <a:latin typeface="华文细黑" pitchFamily="2" charset="-122"/>
              <a:ea typeface="华文细黑" pitchFamily="2" charset="-122"/>
            </a:endParaRPr>
          </a:p>
          <a:p>
            <a:endParaRPr lang="zh-CN" altLang="en-US" sz="1400" dirty="0">
              <a:latin typeface="华文细黑" pitchFamily="2" charset="-122"/>
              <a:ea typeface="华文细黑" pitchFamily="2" charset="-122"/>
            </a:endParaRPr>
          </a:p>
        </p:txBody>
      </p:sp>
      <p:sp>
        <p:nvSpPr>
          <p:cNvPr id="12" name="TextBox 11"/>
          <p:cNvSpPr txBox="1"/>
          <p:nvPr/>
        </p:nvSpPr>
        <p:spPr>
          <a:xfrm>
            <a:off x="426720" y="1109472"/>
            <a:ext cx="8461248" cy="523220"/>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小白的这一次分享不但大受部门好评，还引发了周边同事们的效仿，很多实用的小工具和方法都被共享了出来，小白也趁机会收藏了不少，感觉工作效率都得到了提升。</a:t>
            </a:r>
            <a:endParaRPr lang="zh-CN" altLang="en-US" sz="1400" dirty="0">
              <a:latin typeface="华文细黑" pitchFamily="2" charset="-122"/>
              <a:ea typeface="华文细黑" pitchFamily="2" charset="-122"/>
            </a:endParaRPr>
          </a:p>
        </p:txBody>
      </p:sp>
      <p:pic>
        <p:nvPicPr>
          <p:cNvPr id="65538" name="Picture 2"/>
          <p:cNvPicPr>
            <a:picLocks noChangeAspect="1" noChangeArrowheads="1"/>
          </p:cNvPicPr>
          <p:nvPr/>
        </p:nvPicPr>
        <p:blipFill>
          <a:blip r:embed="rId3"/>
          <a:srcRect/>
          <a:stretch>
            <a:fillRect/>
          </a:stretch>
        </p:blipFill>
        <p:spPr bwMode="auto">
          <a:xfrm>
            <a:off x="6022848" y="2253304"/>
            <a:ext cx="1790129" cy="1914835"/>
          </a:xfrm>
          <a:prstGeom prst="rect">
            <a:avLst/>
          </a:prstGeom>
          <a:ln>
            <a:noFill/>
          </a:ln>
          <a:effectLst>
            <a:softEdge rad="112500"/>
          </a:effectLst>
        </p:spPr>
      </p:pic>
      <p:sp>
        <p:nvSpPr>
          <p:cNvPr id="13" name="TextBox 12"/>
          <p:cNvSpPr txBox="1"/>
          <p:nvPr/>
        </p:nvSpPr>
        <p:spPr>
          <a:xfrm>
            <a:off x="536448" y="1901952"/>
            <a:ext cx="6742176" cy="2077492"/>
          </a:xfrm>
          <a:prstGeom prst="rect">
            <a:avLst/>
          </a:prstGeom>
          <a:noFill/>
        </p:spPr>
        <p:txBody>
          <a:bodyPr wrap="square" rtlCol="0">
            <a:spAutoFit/>
          </a:bodyPr>
          <a:lstStyle/>
          <a:p>
            <a:pPr>
              <a:lnSpc>
                <a:spcPct val="150000"/>
              </a:lnSpc>
            </a:pPr>
            <a:r>
              <a:rPr lang="zh-CN" altLang="en-US" sz="1600" b="1" dirty="0" smtClean="0">
                <a:solidFill>
                  <a:srgbClr val="C00000"/>
                </a:solidFill>
              </a:rPr>
              <a:t>如何梳理流程以提高工作效率</a:t>
            </a:r>
            <a:endParaRPr lang="en-US" altLang="zh-CN" sz="1600" b="1" dirty="0" smtClean="0">
              <a:solidFill>
                <a:srgbClr val="C00000"/>
              </a:solidFill>
            </a:endParaRPr>
          </a:p>
          <a:p>
            <a:pPr>
              <a:lnSpc>
                <a:spcPct val="150000"/>
              </a:lnSpc>
            </a:pPr>
            <a:r>
              <a:rPr lang="zh-CN" altLang="en-US" sz="1400" dirty="0" smtClean="0">
                <a:latin typeface="华文细黑" pitchFamily="2" charset="-122"/>
                <a:ea typeface="华文细黑" pitchFamily="2" charset="-122"/>
              </a:rPr>
              <a:t>遇到问题要及时记录</a:t>
            </a:r>
            <a:endParaRPr lang="en-US" altLang="zh-CN" sz="1400" dirty="0" smtClean="0">
              <a:latin typeface="华文细黑" pitchFamily="2" charset="-122"/>
              <a:ea typeface="华文细黑" pitchFamily="2" charset="-122"/>
            </a:endParaRPr>
          </a:p>
          <a:p>
            <a:pPr>
              <a:lnSpc>
                <a:spcPct val="150000"/>
              </a:lnSpc>
            </a:pPr>
            <a:r>
              <a:rPr lang="zh-CN" altLang="en-US" sz="1400" dirty="0" smtClean="0">
                <a:latin typeface="华文细黑" pitchFamily="2" charset="-122"/>
                <a:ea typeface="华文细黑" pitchFamily="2" charset="-122"/>
              </a:rPr>
              <a:t>能够及时识别重复出现的问题</a:t>
            </a:r>
            <a:endParaRPr lang="en-US" altLang="zh-CN" sz="1400" dirty="0" smtClean="0">
              <a:latin typeface="华文细黑" pitchFamily="2" charset="-122"/>
              <a:ea typeface="华文细黑" pitchFamily="2" charset="-122"/>
            </a:endParaRPr>
          </a:p>
          <a:p>
            <a:pPr>
              <a:lnSpc>
                <a:spcPct val="150000"/>
              </a:lnSpc>
            </a:pPr>
            <a:r>
              <a:rPr lang="zh-CN" altLang="en-US" sz="1400" dirty="0" smtClean="0">
                <a:latin typeface="华文细黑" pitchFamily="2" charset="-122"/>
                <a:ea typeface="华文细黑" pitchFamily="2" charset="-122"/>
              </a:rPr>
              <a:t>优先给重复出现的问题找解决方案</a:t>
            </a:r>
            <a:endParaRPr lang="en-US" altLang="zh-CN" sz="1400" dirty="0" smtClean="0">
              <a:latin typeface="华文细黑" pitchFamily="2" charset="-122"/>
              <a:ea typeface="华文细黑" pitchFamily="2" charset="-122"/>
            </a:endParaRPr>
          </a:p>
          <a:p>
            <a:pPr>
              <a:lnSpc>
                <a:spcPct val="150000"/>
              </a:lnSpc>
            </a:pPr>
            <a:r>
              <a:rPr lang="zh-CN" altLang="en-US" sz="1400" dirty="0" smtClean="0">
                <a:latin typeface="华文细黑" pitchFamily="2" charset="-122"/>
                <a:ea typeface="华文细黑" pitchFamily="2" charset="-122"/>
              </a:rPr>
              <a:t>当重复出现的问题变成共性问题可考虑制作</a:t>
            </a: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并共享</a:t>
            </a:r>
            <a:endParaRPr lang="en-US" altLang="zh-CN" sz="1400" dirty="0" smtClean="0">
              <a:latin typeface="华文细黑" pitchFamily="2" charset="-122"/>
              <a:ea typeface="华文细黑" pitchFamily="2" charset="-122"/>
            </a:endParaRPr>
          </a:p>
          <a:p>
            <a:pPr>
              <a:lnSpc>
                <a:spcPct val="150000"/>
              </a:lnSpc>
            </a:pPr>
            <a:r>
              <a:rPr lang="en-US" altLang="zh-CN" sz="1400" dirty="0" smtClean="0">
                <a:latin typeface="华文细黑" pitchFamily="2" charset="-122"/>
                <a:ea typeface="华文细黑" pitchFamily="2" charset="-122"/>
              </a:rPr>
              <a:t>FAQ</a:t>
            </a:r>
            <a:r>
              <a:rPr lang="zh-CN" altLang="en-US" sz="1400" dirty="0" smtClean="0">
                <a:latin typeface="华文细黑" pitchFamily="2" charset="-122"/>
                <a:ea typeface="华文细黑" pitchFamily="2" charset="-122"/>
              </a:rPr>
              <a:t>应不断刷新</a:t>
            </a:r>
            <a:endParaRPr lang="zh-CN" altLang="en-US" sz="1400" dirty="0">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additive="base">
                                        <p:cTn id="7" dur="500" fill="hold"/>
                                        <p:tgtEl>
                                          <p:spTgt spid="65538"/>
                                        </p:tgtEl>
                                        <p:attrNameLst>
                                          <p:attrName>ppt_x</p:attrName>
                                        </p:attrNameLst>
                                      </p:cBhvr>
                                      <p:tavLst>
                                        <p:tav tm="0">
                                          <p:val>
                                            <p:strVal val="#ppt_x"/>
                                          </p:val>
                                        </p:tav>
                                        <p:tav tm="100000">
                                          <p:val>
                                            <p:strVal val="#ppt_x"/>
                                          </p:val>
                                        </p:tav>
                                      </p:tavLst>
                                    </p:anim>
                                    <p:anim calcmode="lin" valueType="num">
                                      <p:cBhvr additive="base">
                                        <p:cTn id="8" dur="500" fill="hold"/>
                                        <p:tgtEl>
                                          <p:spTgt spid="655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13"/>
                                        </p:tgtEl>
                                        <p:attrNameLst>
                                          <p:attrName>style.visibility</p:attrName>
                                        </p:attrNameLst>
                                      </p:cBhvr>
                                      <p:to>
                                        <p:strVal val="visible"/>
                                      </p:to>
                                    </p:set>
                                    <p:anim calcmode="discrete" valueType="clr">
                                      <p:cBhvr override="childStyle">
                                        <p:cTn id="13"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3"/>
                                        </p:tgtEl>
                                        <p:attrNameLst>
                                          <p:attrName>fillcolor</p:attrName>
                                        </p:attrNameLst>
                                      </p:cBhvr>
                                      <p:tavLst>
                                        <p:tav tm="0">
                                          <p:val>
                                            <p:clrVal>
                                              <a:schemeClr val="accent2"/>
                                            </p:clrVal>
                                          </p:val>
                                        </p:tav>
                                        <p:tav tm="50000">
                                          <p:val>
                                            <p:clrVal>
                                              <a:schemeClr val="hlink"/>
                                            </p:clrVal>
                                          </p:val>
                                        </p:tav>
                                      </p:tavLst>
                                    </p:anim>
                                    <p:set>
                                      <p:cBhvr>
                                        <p:cTn id="15"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500634"/>
            <a:ext cx="8064500" cy="522288"/>
          </a:xfrm>
        </p:spPr>
        <p:txBody>
          <a:bodyPr/>
          <a:lstStyle/>
          <a:p>
            <a:r>
              <a:rPr lang="zh-CN" altLang="en-US" sz="3000" b="1" dirty="0" smtClean="0">
                <a:latin typeface="微软雅黑" pitchFamily="34" charset="-122"/>
                <a:ea typeface="微软雅黑" pitchFamily="34" charset="-122"/>
              </a:rPr>
              <a:t>目录</a:t>
            </a:r>
            <a:endParaRPr lang="zh-CN" altLang="en-US" sz="3000" b="1" dirty="0">
              <a:latin typeface="微软雅黑" pitchFamily="34" charset="-122"/>
              <a:ea typeface="微软雅黑" pitchFamily="34" charset="-122"/>
            </a:endParaRPr>
          </a:p>
        </p:txBody>
      </p:sp>
      <p:sp>
        <p:nvSpPr>
          <p:cNvPr id="5" name="内容占位符 4"/>
          <p:cNvSpPr>
            <a:spLocks noGrp="1"/>
          </p:cNvSpPr>
          <p:nvPr>
            <p:ph idx="4294967295"/>
          </p:nvPr>
        </p:nvSpPr>
        <p:spPr>
          <a:xfrm>
            <a:off x="402336" y="1374204"/>
            <a:ext cx="7613396" cy="2039012"/>
          </a:xfrm>
        </p:spPr>
        <p:txBody>
          <a:bodyPr wrap="square">
            <a:spAutoFit/>
          </a:bodyPr>
          <a:lstStyle/>
          <a:p>
            <a:pPr marL="547688" indent="-547688" defTabSz="749300">
              <a:lnSpc>
                <a:spcPct val="200000"/>
              </a:lnSpc>
            </a:pPr>
            <a:r>
              <a:rPr lang="zh-CN" altLang="en-US" sz="2000" dirty="0" smtClean="0"/>
              <a:t>小白是谁？</a:t>
            </a:r>
            <a:endParaRPr lang="en-US" altLang="zh-CN" sz="2000" dirty="0" smtClean="0"/>
          </a:p>
          <a:p>
            <a:pPr marL="547688" indent="-547688" defTabSz="749300">
              <a:lnSpc>
                <a:spcPct val="200000"/>
              </a:lnSpc>
            </a:pPr>
            <a:r>
              <a:rPr lang="zh-CN" altLang="en-US" sz="2000" dirty="0" smtClean="0"/>
              <a:t>小白的成长片段</a:t>
            </a:r>
            <a:endParaRPr lang="en-US" altLang="zh-CN" sz="2000" dirty="0" smtClean="0"/>
          </a:p>
          <a:p>
            <a:pPr marL="547688" indent="-547688" defTabSz="749300">
              <a:lnSpc>
                <a:spcPct val="200000"/>
              </a:lnSpc>
            </a:pPr>
            <a:r>
              <a:rPr lang="zh-CN" altLang="en-US" sz="2000" dirty="0" smtClean="0"/>
              <a:t>现在的小白</a:t>
            </a:r>
            <a:endParaRPr lang="zh-CN" altLang="en-US" sz="2000" dirty="0"/>
          </a:p>
        </p:txBody>
      </p:sp>
      <p:pic>
        <p:nvPicPr>
          <p:cNvPr id="6" name="图片 5" descr="未标题-2.jpg"/>
          <p:cNvPicPr>
            <a:picLocks noChangeAspect="1"/>
          </p:cNvPicPr>
          <p:nvPr/>
        </p:nvPicPr>
        <p:blipFill>
          <a:blip r:embed="rId3"/>
          <a:stretch>
            <a:fillRect/>
          </a:stretch>
        </p:blipFill>
        <p:spPr>
          <a:xfrm>
            <a:off x="4236529" y="1416367"/>
            <a:ext cx="1914525" cy="2066925"/>
          </a:xfrm>
          <a:prstGeom prst="ellipse">
            <a:avLst/>
          </a:prstGeom>
          <a:ln>
            <a:noFill/>
          </a:ln>
          <a:effectLst>
            <a:softEdge rad="112500"/>
          </a:effectLst>
        </p:spPr>
      </p:pic>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2800" b="1" dirty="0" smtClean="0"/>
              <a:t>成长的片段之“我不喜欢的上级”</a:t>
            </a:r>
            <a:endParaRPr lang="zh-CN" altLang="en-US" sz="2800" b="1" dirty="0">
              <a:latin typeface="微软雅黑" pitchFamily="34" charset="-122"/>
              <a:ea typeface="微软雅黑" pitchFamily="34" charset="-122"/>
            </a:endParaRPr>
          </a:p>
        </p:txBody>
      </p:sp>
      <p:sp>
        <p:nvSpPr>
          <p:cNvPr id="3" name="TextBox 2"/>
          <p:cNvSpPr txBox="1"/>
          <p:nvPr/>
        </p:nvSpPr>
        <p:spPr>
          <a:xfrm>
            <a:off x="426720" y="1109472"/>
            <a:ext cx="8461248" cy="1061829"/>
          </a:xfrm>
          <a:prstGeom prst="rect">
            <a:avLst/>
          </a:prstGeom>
          <a:noFill/>
        </p:spPr>
        <p:txBody>
          <a:bodyPr wrap="square" rtlCol="0">
            <a:spAutoFit/>
          </a:bodyPr>
          <a:lstStyle/>
          <a:p>
            <a:pPr indent="360000">
              <a:lnSpc>
                <a:spcPct val="150000"/>
              </a:lnSpc>
            </a:pPr>
            <a:r>
              <a:rPr lang="zh-CN" altLang="en-US" sz="1400" dirty="0" smtClean="0">
                <a:latin typeface="华文细黑" pitchFamily="2" charset="-122"/>
                <a:ea typeface="华文细黑" pitchFamily="2" charset="-122"/>
              </a:rPr>
              <a:t>顺利转正和第一次考评结果的优秀让小白对工作、对未来都充满了信心，只是随着和项目组</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合作的增多，小白有了新的苦恼，他发现和</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相处好是非常艰难的事情，</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脾气火爆，说不准什么时候脾气上来了不分场合就要数落你一顿，喜欢给下属“扣帽子”。</a:t>
            </a:r>
            <a:endParaRPr lang="zh-CN" altLang="en-US" sz="1400" dirty="0">
              <a:latin typeface="华文细黑" pitchFamily="2" charset="-122"/>
              <a:ea typeface="华文细黑" pitchFamily="2" charset="-122"/>
            </a:endParaRPr>
          </a:p>
        </p:txBody>
      </p:sp>
      <p:pic>
        <p:nvPicPr>
          <p:cNvPr id="1026" name="Picture 2"/>
          <p:cNvPicPr>
            <a:picLocks noChangeAspect="1" noChangeArrowheads="1"/>
          </p:cNvPicPr>
          <p:nvPr/>
        </p:nvPicPr>
        <p:blipFill>
          <a:blip r:embed="rId3"/>
          <a:srcRect/>
          <a:stretch>
            <a:fillRect/>
          </a:stretch>
        </p:blipFill>
        <p:spPr bwMode="auto">
          <a:xfrm>
            <a:off x="5186744" y="2800350"/>
            <a:ext cx="2867025" cy="2343150"/>
          </a:xfrm>
          <a:prstGeom prst="rect">
            <a:avLst/>
          </a:prstGeom>
          <a:ln>
            <a:noFill/>
          </a:ln>
          <a:effectLst>
            <a:softEdge rad="112500"/>
          </a:effectLst>
        </p:spPr>
      </p:pic>
      <p:pic>
        <p:nvPicPr>
          <p:cNvPr id="3074" name="Picture 2"/>
          <p:cNvPicPr>
            <a:picLocks noChangeAspect="1" noChangeArrowheads="1"/>
          </p:cNvPicPr>
          <p:nvPr/>
        </p:nvPicPr>
        <p:blipFill>
          <a:blip r:embed="rId4"/>
          <a:srcRect/>
          <a:stretch>
            <a:fillRect/>
          </a:stretch>
        </p:blipFill>
        <p:spPr bwMode="auto">
          <a:xfrm>
            <a:off x="1469517" y="2444496"/>
            <a:ext cx="3790950" cy="2552700"/>
          </a:xfrm>
          <a:prstGeom prst="rect">
            <a:avLst/>
          </a:prstGeom>
          <a:ln>
            <a:noFill/>
          </a:ln>
          <a:effectLst>
            <a:softEdge rad="112500"/>
          </a:effectLst>
        </p:spPr>
      </p:pic>
      <p:sp>
        <p:nvSpPr>
          <p:cNvPr id="6" name="TextBox 5"/>
          <p:cNvSpPr txBox="1"/>
          <p:nvPr/>
        </p:nvSpPr>
        <p:spPr>
          <a:xfrm>
            <a:off x="1353312" y="2365248"/>
            <a:ext cx="950976" cy="307777"/>
          </a:xfrm>
          <a:prstGeom prst="rect">
            <a:avLst/>
          </a:prstGeom>
          <a:noFill/>
        </p:spPr>
        <p:txBody>
          <a:bodyPr wrap="square" rtlCol="0">
            <a:spAutoFit/>
          </a:bodyPr>
          <a:lstStyle/>
          <a:p>
            <a:r>
              <a:rPr lang="zh-CN" altLang="en-US" sz="1400" dirty="0" smtClean="0">
                <a:solidFill>
                  <a:srgbClr val="C00000"/>
                </a:solidFill>
                <a:latin typeface="华文细黑" pitchFamily="2" charset="-122"/>
                <a:ea typeface="华文细黑" pitchFamily="2" charset="-122"/>
              </a:rPr>
              <a:t>无责任心</a:t>
            </a:r>
            <a:endParaRPr lang="zh-CN" altLang="en-US" sz="1400" dirty="0">
              <a:solidFill>
                <a:srgbClr val="C00000"/>
              </a:solidFill>
              <a:latin typeface="华文细黑" pitchFamily="2" charset="-122"/>
              <a:ea typeface="华文细黑" pitchFamily="2" charset="-122"/>
            </a:endParaRPr>
          </a:p>
        </p:txBody>
      </p:sp>
      <p:sp>
        <p:nvSpPr>
          <p:cNvPr id="7" name="TextBox 6"/>
          <p:cNvSpPr txBox="1"/>
          <p:nvPr/>
        </p:nvSpPr>
        <p:spPr>
          <a:xfrm>
            <a:off x="2420112" y="2273808"/>
            <a:ext cx="950976" cy="307777"/>
          </a:xfrm>
          <a:prstGeom prst="rect">
            <a:avLst/>
          </a:prstGeom>
          <a:noFill/>
        </p:spPr>
        <p:txBody>
          <a:bodyPr wrap="square" rtlCol="0">
            <a:spAutoFit/>
          </a:bodyPr>
          <a:lstStyle/>
          <a:p>
            <a:r>
              <a:rPr lang="zh-CN" altLang="en-US" sz="1400" dirty="0" smtClean="0">
                <a:solidFill>
                  <a:srgbClr val="C00000"/>
                </a:solidFill>
                <a:latin typeface="华文细黑" pitchFamily="2" charset="-122"/>
                <a:ea typeface="华文细黑" pitchFamily="2" charset="-122"/>
              </a:rPr>
              <a:t>马大哈</a:t>
            </a:r>
            <a:endParaRPr lang="zh-CN" altLang="en-US" sz="1400" dirty="0">
              <a:solidFill>
                <a:srgbClr val="C00000"/>
              </a:solidFill>
              <a:latin typeface="华文细黑" pitchFamily="2" charset="-122"/>
              <a:ea typeface="华文细黑" pitchFamily="2" charset="-122"/>
            </a:endParaRPr>
          </a:p>
        </p:txBody>
      </p:sp>
      <p:sp>
        <p:nvSpPr>
          <p:cNvPr id="8" name="TextBox 7"/>
          <p:cNvSpPr txBox="1"/>
          <p:nvPr/>
        </p:nvSpPr>
        <p:spPr>
          <a:xfrm>
            <a:off x="3364992" y="2377440"/>
            <a:ext cx="950976" cy="307777"/>
          </a:xfrm>
          <a:prstGeom prst="rect">
            <a:avLst/>
          </a:prstGeom>
          <a:noFill/>
        </p:spPr>
        <p:txBody>
          <a:bodyPr wrap="square" rtlCol="0">
            <a:spAutoFit/>
          </a:bodyPr>
          <a:lstStyle/>
          <a:p>
            <a:r>
              <a:rPr lang="zh-CN" altLang="en-US" sz="1400" dirty="0" smtClean="0">
                <a:solidFill>
                  <a:srgbClr val="C00000"/>
                </a:solidFill>
                <a:latin typeface="华文细黑" pitchFamily="2" charset="-122"/>
                <a:ea typeface="华文细黑" pitchFamily="2" charset="-122"/>
              </a:rPr>
              <a:t>没头脑</a:t>
            </a:r>
            <a:endParaRPr lang="zh-CN" altLang="en-US" sz="1400" dirty="0">
              <a:solidFill>
                <a:srgbClr val="C00000"/>
              </a:solidFill>
              <a:latin typeface="华文细黑" pitchFamily="2" charset="-122"/>
              <a:ea typeface="华文细黑" pitchFamily="2" charset="-122"/>
            </a:endParaRPr>
          </a:p>
        </p:txBody>
      </p:sp>
      <p:sp>
        <p:nvSpPr>
          <p:cNvPr id="9" name="TextBox 8"/>
          <p:cNvSpPr txBox="1"/>
          <p:nvPr/>
        </p:nvSpPr>
        <p:spPr>
          <a:xfrm>
            <a:off x="4212336" y="2517648"/>
            <a:ext cx="950976" cy="307777"/>
          </a:xfrm>
          <a:prstGeom prst="rect">
            <a:avLst/>
          </a:prstGeom>
          <a:noFill/>
        </p:spPr>
        <p:txBody>
          <a:bodyPr wrap="square" rtlCol="0">
            <a:spAutoFit/>
          </a:bodyPr>
          <a:lstStyle/>
          <a:p>
            <a:r>
              <a:rPr lang="zh-CN" altLang="en-US" sz="1400" dirty="0" smtClean="0">
                <a:solidFill>
                  <a:srgbClr val="C00000"/>
                </a:solidFill>
                <a:latin typeface="华文细黑" pitchFamily="2" charset="-122"/>
                <a:ea typeface="华文细黑" pitchFamily="2" charset="-122"/>
              </a:rPr>
              <a:t>不积极</a:t>
            </a:r>
            <a:endParaRPr lang="zh-CN" altLang="en-US" sz="1400" dirty="0">
              <a:solidFill>
                <a:srgbClr val="C00000"/>
              </a:solidFill>
              <a:latin typeface="华文细黑" pitchFamily="2" charset="-122"/>
              <a:ea typeface="华文细黑" pitchFamily="2" charset="-122"/>
            </a:endParaRPr>
          </a:p>
        </p:txBody>
      </p:sp>
      <p:sp>
        <p:nvSpPr>
          <p:cNvPr id="11" name="矩形标注 10"/>
          <p:cNvSpPr/>
          <p:nvPr/>
        </p:nvSpPr>
        <p:spPr bwMode="auto">
          <a:xfrm>
            <a:off x="6559296" y="2353056"/>
            <a:ext cx="1816608" cy="353568"/>
          </a:xfrm>
          <a:prstGeom prst="wedgeRectCallout">
            <a:avLst>
              <a:gd name="adj1" fmla="val -51705"/>
              <a:gd name="adj2" fmla="val 18910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华文细黑" pitchFamily="2" charset="-122"/>
                <a:ea typeface="华文细黑" pitchFamily="2" charset="-122"/>
              </a:rPr>
              <a:t>你上班带脑子没有！</a:t>
            </a:r>
          </a:p>
        </p:txBody>
      </p:sp>
      <p:sp>
        <p:nvSpPr>
          <p:cNvPr id="12" name="椭圆形标注 11"/>
          <p:cNvSpPr/>
          <p:nvPr/>
        </p:nvSpPr>
        <p:spPr bwMode="auto">
          <a:xfrm>
            <a:off x="7656576" y="3182112"/>
            <a:ext cx="1219200" cy="560832"/>
          </a:xfrm>
          <a:prstGeom prst="wedgeEllipseCallout">
            <a:avLst>
              <a:gd name="adj1" fmla="val -68833"/>
              <a:gd name="adj2" fmla="val 190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好想换项目组</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2800" b="1" dirty="0" smtClean="0"/>
              <a:t>成长的片段之“我不喜欢的上级”</a:t>
            </a:r>
            <a:endParaRPr lang="zh-CN" altLang="en-US" sz="2800" b="1" dirty="0">
              <a:latin typeface="微软雅黑" pitchFamily="34" charset="-122"/>
              <a:ea typeface="微软雅黑" pitchFamily="34" charset="-122"/>
            </a:endParaRPr>
          </a:p>
        </p:txBody>
      </p:sp>
      <p:sp>
        <p:nvSpPr>
          <p:cNvPr id="5" name="TextBox 4"/>
          <p:cNvSpPr txBox="1"/>
          <p:nvPr/>
        </p:nvSpPr>
        <p:spPr>
          <a:xfrm>
            <a:off x="3035808" y="2011680"/>
            <a:ext cx="3901440" cy="457369"/>
          </a:xfrm>
          <a:prstGeom prst="rect">
            <a:avLst/>
          </a:prstGeom>
          <a:solidFill>
            <a:schemeClr val="bg1">
              <a:lumMod val="85000"/>
            </a:schemeClr>
          </a:solidFill>
          <a:ln>
            <a:solidFill>
              <a:schemeClr val="bg1">
                <a:lumMod val="85000"/>
              </a:schemeClr>
            </a:solidFill>
          </a:ln>
        </p:spPr>
        <p:txBody>
          <a:bodyPr wrap="square" rtlCol="0">
            <a:spAutoFit/>
          </a:bodyPr>
          <a:lstStyle/>
          <a:p>
            <a:pPr>
              <a:lnSpc>
                <a:spcPct val="150000"/>
              </a:lnSpc>
            </a:pPr>
            <a:r>
              <a:rPr lang="zh-CN" altLang="en-US" dirty="0" smtClean="0">
                <a:latin typeface="华文细黑" pitchFamily="2" charset="-122"/>
                <a:ea typeface="华文细黑" pitchFamily="2" charset="-122"/>
              </a:rPr>
              <a:t>如何你是小白，你会如何做？</a:t>
            </a:r>
            <a:endParaRPr lang="zh-CN" altLang="en-US" dirty="0">
              <a:latin typeface="华文细黑" pitchFamily="2" charset="-122"/>
              <a:ea typeface="华文细黑" pitchFamily="2" charset="-122"/>
            </a:endParaRPr>
          </a:p>
        </p:txBody>
      </p:sp>
      <p:pic>
        <p:nvPicPr>
          <p:cNvPr id="6" name="Picture 2"/>
          <p:cNvPicPr>
            <a:picLocks noChangeAspect="1" noChangeArrowheads="1"/>
          </p:cNvPicPr>
          <p:nvPr/>
        </p:nvPicPr>
        <p:blipFill>
          <a:blip r:embed="rId3"/>
          <a:srcRect/>
          <a:stretch>
            <a:fillRect/>
          </a:stretch>
        </p:blipFill>
        <p:spPr bwMode="auto">
          <a:xfrm>
            <a:off x="606290" y="1255776"/>
            <a:ext cx="2130243" cy="2178558"/>
          </a:xfrm>
          <a:prstGeom prst="rect">
            <a:avLst/>
          </a:prstGeom>
          <a:ln>
            <a:noFill/>
          </a:ln>
          <a:effectLst>
            <a:softEdge rad="112500"/>
          </a:effectLst>
        </p:spPr>
      </p:pic>
      <p:sp>
        <p:nvSpPr>
          <p:cNvPr id="7" name="TextBox 6"/>
          <p:cNvSpPr txBox="1"/>
          <p:nvPr/>
        </p:nvSpPr>
        <p:spPr>
          <a:xfrm>
            <a:off x="2926080" y="1316736"/>
            <a:ext cx="3511296" cy="369332"/>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大家一起想想！</a:t>
            </a:r>
            <a:endParaRPr lang="zh-CN" altLang="en-US" b="1" dirty="0">
              <a:latin typeface="华文细黑" pitchFamily="2" charset="-122"/>
              <a:ea typeface="华文细黑" pitchFamily="2" charset="-122"/>
            </a:endParaRPr>
          </a:p>
        </p:txBody>
      </p:sp>
      <p:sp>
        <p:nvSpPr>
          <p:cNvPr id="8" name="TextBox 7"/>
          <p:cNvSpPr txBox="1"/>
          <p:nvPr/>
        </p:nvSpPr>
        <p:spPr>
          <a:xfrm>
            <a:off x="5644896" y="3560064"/>
            <a:ext cx="2377440" cy="872868"/>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小组讨论</a:t>
            </a:r>
            <a:r>
              <a:rPr lang="en-US" altLang="zh-CN" dirty="0" smtClean="0">
                <a:solidFill>
                  <a:srgbClr val="0099CC"/>
                </a:solidFill>
                <a:latin typeface="华文细黑" pitchFamily="2" charset="-122"/>
                <a:ea typeface="华文细黑" pitchFamily="2" charset="-122"/>
              </a:rPr>
              <a:t>5min</a:t>
            </a:r>
          </a:p>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各组发表</a:t>
            </a:r>
            <a:r>
              <a:rPr lang="en-US" altLang="zh-CN" dirty="0" smtClean="0">
                <a:solidFill>
                  <a:srgbClr val="0099CC"/>
                </a:solidFill>
                <a:latin typeface="华文细黑" pitchFamily="2" charset="-122"/>
                <a:ea typeface="华文细黑" pitchFamily="2" charset="-122"/>
              </a:rPr>
              <a:t>2min</a:t>
            </a:r>
            <a:endParaRPr lang="zh-CN" altLang="en-US" dirty="0">
              <a:solidFill>
                <a:srgbClr val="0099CC"/>
              </a:solidFill>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2800" b="1" dirty="0" smtClean="0"/>
              <a:t>成长的片段之“我不喜欢的上级”</a:t>
            </a:r>
            <a:r>
              <a:rPr lang="en-US" altLang="zh-CN" sz="2000" b="1" dirty="0" smtClean="0">
                <a:solidFill>
                  <a:srgbClr val="FF0000"/>
                </a:solidFill>
              </a:rPr>
              <a:t>—</a:t>
            </a:r>
            <a:r>
              <a:rPr lang="zh-CN" altLang="en-US" sz="2000" b="1" dirty="0" smtClean="0">
                <a:solidFill>
                  <a:srgbClr val="FF0000"/>
                </a:solidFill>
              </a:rPr>
              <a:t>与上司相处的方式</a:t>
            </a:r>
            <a:endParaRPr lang="zh-CN" altLang="en-US" sz="2000" b="1" dirty="0">
              <a:solidFill>
                <a:srgbClr val="FF0000"/>
              </a:solidFill>
              <a:latin typeface="微软雅黑" pitchFamily="34" charset="-122"/>
              <a:ea typeface="微软雅黑" pitchFamily="34" charset="-122"/>
            </a:endParaRPr>
          </a:p>
        </p:txBody>
      </p:sp>
      <p:sp>
        <p:nvSpPr>
          <p:cNvPr id="9" name="TextBox 8"/>
          <p:cNvSpPr txBox="1"/>
          <p:nvPr/>
        </p:nvSpPr>
        <p:spPr>
          <a:xfrm>
            <a:off x="316992" y="1109472"/>
            <a:ext cx="8412480" cy="369332"/>
          </a:xfrm>
          <a:prstGeom prst="rect">
            <a:avLst/>
          </a:prstGeom>
          <a:noFill/>
        </p:spPr>
        <p:txBody>
          <a:bodyPr wrap="square" rtlCol="0">
            <a:spAutoFit/>
          </a:bodyPr>
          <a:lstStyle/>
          <a:p>
            <a:endParaRPr lang="zh-CN" altLang="en-US" dirty="0"/>
          </a:p>
        </p:txBody>
      </p:sp>
      <p:sp>
        <p:nvSpPr>
          <p:cNvPr id="10" name="TextBox 9"/>
          <p:cNvSpPr txBox="1"/>
          <p:nvPr/>
        </p:nvSpPr>
        <p:spPr>
          <a:xfrm>
            <a:off x="256032" y="1097280"/>
            <a:ext cx="8436864" cy="369332"/>
          </a:xfrm>
          <a:prstGeom prst="rect">
            <a:avLst/>
          </a:prstGeom>
          <a:noFill/>
        </p:spPr>
        <p:txBody>
          <a:bodyPr wrap="square" rtlCol="0">
            <a:spAutoFit/>
          </a:bodyPr>
          <a:lstStyle/>
          <a:p>
            <a:endParaRPr lang="zh-CN" altLang="en-US" dirty="0"/>
          </a:p>
        </p:txBody>
      </p:sp>
      <p:sp>
        <p:nvSpPr>
          <p:cNvPr id="11" name="TextBox 10"/>
          <p:cNvSpPr txBox="1"/>
          <p:nvPr/>
        </p:nvSpPr>
        <p:spPr>
          <a:xfrm>
            <a:off x="402336" y="1011936"/>
            <a:ext cx="8351520" cy="307777"/>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困恼了很久的小白，最终听从了众多朋友的建议</a:t>
            </a:r>
            <a:r>
              <a:rPr lang="en-US" altLang="zh-CN" sz="1400" dirty="0" smtClean="0">
                <a:latin typeface="华文细黑" pitchFamily="2" charset="-122"/>
                <a:ea typeface="华文细黑" pitchFamily="2" charset="-122"/>
              </a:rPr>
              <a:t>….</a:t>
            </a:r>
            <a:endParaRPr lang="zh-CN" altLang="en-US" sz="1400" dirty="0">
              <a:latin typeface="华文细黑" pitchFamily="2" charset="-122"/>
              <a:ea typeface="华文细黑" pitchFamily="2" charset="-122"/>
            </a:endParaRPr>
          </a:p>
        </p:txBody>
      </p:sp>
      <p:pic>
        <p:nvPicPr>
          <p:cNvPr id="6" name="Picture 2"/>
          <p:cNvPicPr>
            <a:picLocks noChangeAspect="1" noChangeArrowheads="1"/>
          </p:cNvPicPr>
          <p:nvPr/>
        </p:nvPicPr>
        <p:blipFill>
          <a:blip r:embed="rId3"/>
          <a:srcRect/>
          <a:stretch>
            <a:fillRect/>
          </a:stretch>
        </p:blipFill>
        <p:spPr bwMode="auto">
          <a:xfrm>
            <a:off x="509016" y="1920240"/>
            <a:ext cx="1185672" cy="889254"/>
          </a:xfrm>
          <a:prstGeom prst="rect">
            <a:avLst/>
          </a:prstGeom>
          <a:ln>
            <a:noFill/>
          </a:ln>
          <a:effectLst>
            <a:softEdge rad="112500"/>
          </a:effectLst>
        </p:spPr>
      </p:pic>
      <p:sp>
        <p:nvSpPr>
          <p:cNvPr id="7" name="椭圆形标注 6"/>
          <p:cNvSpPr/>
          <p:nvPr/>
        </p:nvSpPr>
        <p:spPr bwMode="auto">
          <a:xfrm>
            <a:off x="1914144" y="1316736"/>
            <a:ext cx="1499616" cy="1024128"/>
          </a:xfrm>
          <a:prstGeom prst="wedgeEllipseCallout">
            <a:avLst>
              <a:gd name="adj1" fmla="val -67086"/>
              <a:gd name="adj2" fmla="val 6978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老大，中午有约吗？我想请您吃个饭</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^_^</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pic>
        <p:nvPicPr>
          <p:cNvPr id="1026" name="Picture 2"/>
          <p:cNvPicPr>
            <a:picLocks noChangeAspect="1" noChangeArrowheads="1"/>
          </p:cNvPicPr>
          <p:nvPr/>
        </p:nvPicPr>
        <p:blipFill>
          <a:blip r:embed="rId4"/>
          <a:srcRect/>
          <a:stretch>
            <a:fillRect/>
          </a:stretch>
        </p:blipFill>
        <p:spPr bwMode="auto">
          <a:xfrm>
            <a:off x="3730752" y="1444825"/>
            <a:ext cx="1972628" cy="1728524"/>
          </a:xfrm>
          <a:prstGeom prst="rect">
            <a:avLst/>
          </a:prstGeom>
          <a:ln>
            <a:noFill/>
          </a:ln>
          <a:effectLst>
            <a:softEdge rad="112500"/>
          </a:effectLst>
        </p:spPr>
      </p:pic>
      <p:sp>
        <p:nvSpPr>
          <p:cNvPr id="12" name="椭圆形标注 11"/>
          <p:cNvSpPr/>
          <p:nvPr/>
        </p:nvSpPr>
        <p:spPr bwMode="auto">
          <a:xfrm>
            <a:off x="5833872" y="1127760"/>
            <a:ext cx="1499616" cy="1024128"/>
          </a:xfrm>
          <a:prstGeom prst="wedgeEllipseCallout">
            <a:avLst>
              <a:gd name="adj1" fmla="val -67086"/>
              <a:gd name="adj2" fmla="val 6978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lang="zh-CN" altLang="en-US" sz="1200" dirty="0" smtClean="0">
                <a:latin typeface="华文细黑" pitchFamily="2" charset="-122"/>
                <a:ea typeface="华文细黑" pitchFamily="2" charset="-122"/>
              </a:rPr>
              <a:t>吃饭？可以呀，咋了？有什么好事啦</a:t>
            </a:r>
            <a:r>
              <a:rPr lang="en-US" altLang="zh-CN" sz="1200" dirty="0" smtClean="0">
                <a:latin typeface="华文细黑" pitchFamily="2" charset="-122"/>
                <a:ea typeface="华文细黑" pitchFamily="2" charset="-122"/>
              </a:rPr>
              <a:t>^_^</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3" name="TextBox 12"/>
          <p:cNvSpPr txBox="1"/>
          <p:nvPr/>
        </p:nvSpPr>
        <p:spPr>
          <a:xfrm>
            <a:off x="469392" y="3017520"/>
            <a:ext cx="8351520" cy="523220"/>
          </a:xfrm>
          <a:prstGeom prst="rect">
            <a:avLst/>
          </a:prstGeom>
          <a:noFill/>
        </p:spPr>
        <p:txBody>
          <a:bodyPr wrap="square" rtlCol="0">
            <a:spAutoFit/>
          </a:bodyPr>
          <a:lstStyle/>
          <a:p>
            <a:r>
              <a:rPr lang="zh-CN" altLang="en-US" sz="1400" dirty="0" smtClean="0">
                <a:latin typeface="华文细黑" pitchFamily="2" charset="-122"/>
                <a:ea typeface="华文细黑" pitchFamily="2" charset="-122"/>
              </a:rPr>
              <a:t>利用吃饭的时间，小白表达了对</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的感谢，并表示自己在项目组成长很快、也很开心，气氛活络之后，小白婉转提到了</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偶尔的指责会让自己觉得很受挫、很难受</a:t>
            </a:r>
            <a:r>
              <a:rPr lang="en-US" altLang="zh-CN" sz="1400" dirty="0" smtClean="0">
                <a:latin typeface="华文细黑" pitchFamily="2" charset="-122"/>
                <a:ea typeface="华文细黑" pitchFamily="2" charset="-122"/>
              </a:rPr>
              <a:t>….</a:t>
            </a:r>
            <a:endParaRPr lang="zh-CN" altLang="en-US" sz="1400" dirty="0">
              <a:latin typeface="华文细黑" pitchFamily="2" charset="-122"/>
              <a:ea typeface="华文细黑" pitchFamily="2" charset="-122"/>
            </a:endParaRPr>
          </a:p>
        </p:txBody>
      </p:sp>
      <p:pic>
        <p:nvPicPr>
          <p:cNvPr id="14" name="Picture 3"/>
          <p:cNvPicPr>
            <a:picLocks noChangeAspect="1" noChangeArrowheads="1"/>
          </p:cNvPicPr>
          <p:nvPr/>
        </p:nvPicPr>
        <p:blipFill>
          <a:blip r:embed="rId5"/>
          <a:srcRect/>
          <a:stretch>
            <a:fillRect/>
          </a:stretch>
        </p:blipFill>
        <p:spPr bwMode="auto">
          <a:xfrm>
            <a:off x="647891" y="4160900"/>
            <a:ext cx="1107956" cy="813436"/>
          </a:xfrm>
          <a:prstGeom prst="rect">
            <a:avLst/>
          </a:prstGeom>
          <a:ln>
            <a:noFill/>
          </a:ln>
          <a:effectLst>
            <a:softEdge rad="112500"/>
          </a:effectLst>
        </p:spPr>
      </p:pic>
      <p:sp>
        <p:nvSpPr>
          <p:cNvPr id="15" name="椭圆形标注 14"/>
          <p:cNvSpPr/>
          <p:nvPr/>
        </p:nvSpPr>
        <p:spPr bwMode="auto">
          <a:xfrm>
            <a:off x="1798320" y="3639312"/>
            <a:ext cx="1798320" cy="1225296"/>
          </a:xfrm>
          <a:prstGeom prst="wedgeEllipseCallout">
            <a:avLst>
              <a:gd name="adj1" fmla="val -65061"/>
              <a:gd name="adj2" fmla="val 3758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老大，您上次说我太马大哈，肯定不能承担重要任务，我很难受</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pic>
        <p:nvPicPr>
          <p:cNvPr id="16" name="Picture 2"/>
          <p:cNvPicPr>
            <a:picLocks noChangeAspect="1" noChangeArrowheads="1"/>
          </p:cNvPicPr>
          <p:nvPr/>
        </p:nvPicPr>
        <p:blipFill>
          <a:blip r:embed="rId4"/>
          <a:srcRect/>
          <a:stretch>
            <a:fillRect/>
          </a:stretch>
        </p:blipFill>
        <p:spPr bwMode="auto">
          <a:xfrm>
            <a:off x="3883152" y="3572329"/>
            <a:ext cx="1972628" cy="1728524"/>
          </a:xfrm>
          <a:prstGeom prst="rect">
            <a:avLst/>
          </a:prstGeom>
          <a:ln>
            <a:noFill/>
          </a:ln>
          <a:effectLst>
            <a:softEdge rad="112500"/>
          </a:effectLst>
        </p:spPr>
      </p:pic>
      <p:sp>
        <p:nvSpPr>
          <p:cNvPr id="17" name="椭圆形标注 16"/>
          <p:cNvSpPr/>
          <p:nvPr/>
        </p:nvSpPr>
        <p:spPr bwMode="auto">
          <a:xfrm>
            <a:off x="5913120" y="3364992"/>
            <a:ext cx="2962656" cy="1597152"/>
          </a:xfrm>
          <a:prstGeom prst="wedgeEllipseCallout">
            <a:avLst>
              <a:gd name="adj1" fmla="val -56080"/>
              <a:gd name="adj2" fmla="val 3216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什么时候的事？哎，我都不记得了，我这个人脾气爆了点，冲动的时候啥都说，没想到因为我一句话给你们造成这么大的困扰，看来我以后得改了</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p:bldP spid="15"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2800" b="1" dirty="0" smtClean="0"/>
              <a:t>成长的片段之“我不喜欢的上级”</a:t>
            </a:r>
            <a:r>
              <a:rPr lang="en-US" altLang="zh-CN" sz="2000" b="1" dirty="0" smtClean="0">
                <a:solidFill>
                  <a:srgbClr val="FF0000"/>
                </a:solidFill>
              </a:rPr>
              <a:t>—</a:t>
            </a:r>
            <a:r>
              <a:rPr lang="zh-CN" altLang="en-US" sz="2000" b="1" dirty="0" smtClean="0">
                <a:solidFill>
                  <a:srgbClr val="FF0000"/>
                </a:solidFill>
              </a:rPr>
              <a:t>与上司相处的方式</a:t>
            </a:r>
            <a:endParaRPr lang="zh-CN" altLang="en-US" sz="2000" b="1" dirty="0">
              <a:solidFill>
                <a:srgbClr val="FF0000"/>
              </a:solidFill>
              <a:latin typeface="微软雅黑" pitchFamily="34" charset="-122"/>
              <a:ea typeface="微软雅黑" pitchFamily="34" charset="-122"/>
            </a:endParaRPr>
          </a:p>
        </p:txBody>
      </p:sp>
      <p:sp>
        <p:nvSpPr>
          <p:cNvPr id="9" name="TextBox 8"/>
          <p:cNvSpPr txBox="1"/>
          <p:nvPr/>
        </p:nvSpPr>
        <p:spPr>
          <a:xfrm>
            <a:off x="316992" y="1109472"/>
            <a:ext cx="8412480" cy="369332"/>
          </a:xfrm>
          <a:prstGeom prst="rect">
            <a:avLst/>
          </a:prstGeom>
          <a:noFill/>
        </p:spPr>
        <p:txBody>
          <a:bodyPr wrap="square" rtlCol="0">
            <a:spAutoFit/>
          </a:bodyPr>
          <a:lstStyle/>
          <a:p>
            <a:endParaRPr lang="zh-CN" altLang="en-US" dirty="0"/>
          </a:p>
        </p:txBody>
      </p:sp>
      <p:sp>
        <p:nvSpPr>
          <p:cNvPr id="10" name="TextBox 9"/>
          <p:cNvSpPr txBox="1"/>
          <p:nvPr/>
        </p:nvSpPr>
        <p:spPr>
          <a:xfrm>
            <a:off x="256032" y="1097280"/>
            <a:ext cx="8436864" cy="369332"/>
          </a:xfrm>
          <a:prstGeom prst="rect">
            <a:avLst/>
          </a:prstGeom>
          <a:noFill/>
        </p:spPr>
        <p:txBody>
          <a:bodyPr wrap="square" rtlCol="0">
            <a:spAutoFit/>
          </a:bodyPr>
          <a:lstStyle/>
          <a:p>
            <a:endParaRPr lang="zh-CN" altLang="en-US" dirty="0"/>
          </a:p>
        </p:txBody>
      </p:sp>
      <p:sp>
        <p:nvSpPr>
          <p:cNvPr id="11" name="TextBox 10"/>
          <p:cNvSpPr txBox="1"/>
          <p:nvPr/>
        </p:nvSpPr>
        <p:spPr>
          <a:xfrm>
            <a:off x="402336" y="1011936"/>
            <a:ext cx="8351520" cy="738664"/>
          </a:xfrm>
          <a:prstGeom prst="rect">
            <a:avLst/>
          </a:prstGeom>
          <a:noFill/>
        </p:spPr>
        <p:txBody>
          <a:bodyPr wrap="square" rtlCol="0">
            <a:spAutoFit/>
          </a:bodyPr>
          <a:lstStyle/>
          <a:p>
            <a:pPr indent="360000"/>
            <a:r>
              <a:rPr lang="zh-CN" altLang="en-US" sz="1400" dirty="0" smtClean="0">
                <a:latin typeface="华文细黑" pitchFamily="2" charset="-122"/>
                <a:ea typeface="华文细黑" pitchFamily="2" charset="-122"/>
              </a:rPr>
              <a:t>经过一个中午轻松愉快地交流，小白对</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有了更多的认识，知道</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并不是真的对自己有什么意见，只是说话的习惯不好；</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也表示自己在沟通方面确实存在一些问题，以后一定会注意；最后</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还非常诚恳地跟小白说了一番话</a:t>
            </a:r>
            <a:r>
              <a:rPr lang="en-US" altLang="zh-CN" sz="1400" dirty="0" smtClean="0">
                <a:latin typeface="华文细黑" pitchFamily="2" charset="-122"/>
                <a:ea typeface="华文细黑" pitchFamily="2" charset="-122"/>
              </a:rPr>
              <a:t>….</a:t>
            </a:r>
            <a:endParaRPr lang="zh-CN" altLang="en-US" sz="1400" dirty="0">
              <a:latin typeface="华文细黑" pitchFamily="2" charset="-122"/>
              <a:ea typeface="华文细黑" pitchFamily="2" charset="-122"/>
            </a:endParaRPr>
          </a:p>
        </p:txBody>
      </p:sp>
      <p:pic>
        <p:nvPicPr>
          <p:cNvPr id="18" name="Picture 2"/>
          <p:cNvPicPr>
            <a:picLocks noChangeAspect="1" noChangeArrowheads="1"/>
          </p:cNvPicPr>
          <p:nvPr/>
        </p:nvPicPr>
        <p:blipFill>
          <a:blip r:embed="rId3"/>
          <a:srcRect/>
          <a:stretch>
            <a:fillRect/>
          </a:stretch>
        </p:blipFill>
        <p:spPr bwMode="auto">
          <a:xfrm>
            <a:off x="158496" y="1603321"/>
            <a:ext cx="1972628" cy="1728524"/>
          </a:xfrm>
          <a:prstGeom prst="ellipse">
            <a:avLst/>
          </a:prstGeom>
          <a:ln>
            <a:noFill/>
          </a:ln>
          <a:effectLst>
            <a:softEdge rad="112500"/>
          </a:effectLst>
        </p:spPr>
      </p:pic>
      <p:sp>
        <p:nvSpPr>
          <p:cNvPr id="19" name="矩形标注 18"/>
          <p:cNvSpPr/>
          <p:nvPr/>
        </p:nvSpPr>
        <p:spPr bwMode="auto">
          <a:xfrm>
            <a:off x="2633472" y="1694688"/>
            <a:ext cx="5035296" cy="1243584"/>
          </a:xfrm>
          <a:prstGeom prst="wedgeRectCallout">
            <a:avLst>
              <a:gd name="adj1" fmla="val -63488"/>
              <a:gd name="adj2" fmla="val 4137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我作为团队</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leader</a:t>
            </a:r>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平时很难有太多的时间跟你们一一接触，了解你们每一个人在做些什么，所以很多时候，我对你们的印象来自于日常工作中的接触，而且你们留给我的片面印象会让我潜意识里给你们贴上了标签，我之前觉得你有点马大哈，就是因为有一次你给我发一封邮件</a:t>
            </a:r>
            <a:r>
              <a:rPr lang="zh-CN" altLang="en-US" sz="1200" baseline="0" dirty="0" smtClean="0">
                <a:latin typeface="华文细黑" pitchFamily="2" charset="-122"/>
                <a:ea typeface="华文细黑" pitchFamily="2" charset="-122"/>
              </a:rPr>
              <a:t>，我在里面</a:t>
            </a:r>
            <a:r>
              <a:rPr lang="zh-CN" altLang="en-US" sz="1200" dirty="0" smtClean="0">
                <a:latin typeface="华文细黑" pitchFamily="2" charset="-122"/>
                <a:ea typeface="华文细黑" pitchFamily="2" charset="-122"/>
              </a:rPr>
              <a:t>居然</a:t>
            </a:r>
            <a:r>
              <a:rPr lang="zh-CN" altLang="en-US" sz="1200" baseline="0" dirty="0" smtClean="0">
                <a:latin typeface="华文细黑" pitchFamily="2" charset="-122"/>
                <a:ea typeface="华文细黑" pitchFamily="2" charset="-122"/>
              </a:rPr>
              <a:t>发现了四五处错误</a:t>
            </a:r>
            <a:r>
              <a:rPr lang="en-US" altLang="zh-CN" sz="1200" baseline="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20" name="TextBox 19"/>
          <p:cNvSpPr txBox="1"/>
          <p:nvPr/>
        </p:nvSpPr>
        <p:spPr>
          <a:xfrm>
            <a:off x="420624" y="3383280"/>
            <a:ext cx="8351520" cy="738664"/>
          </a:xfrm>
          <a:prstGeom prst="rect">
            <a:avLst/>
          </a:prstGeom>
          <a:noFill/>
        </p:spPr>
        <p:txBody>
          <a:bodyPr wrap="square" rtlCol="0">
            <a:spAutoFit/>
          </a:bodyPr>
          <a:lstStyle/>
          <a:p>
            <a:pPr indent="360000"/>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的一番话让小白有了醍醐灌顶之感，以前以为自己做什么</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都应该清清楚楚，犯些小错误也并没有什么了不起，后来的小白坚持定期约</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聊聊天、吃吃饭，不再马虎对待工作中的每一个时刻，</a:t>
            </a:r>
            <a:r>
              <a:rPr lang="en-US" altLang="zh-CN" sz="1400" dirty="0" smtClean="0">
                <a:latin typeface="华文细黑" pitchFamily="2" charset="-122"/>
                <a:ea typeface="华文细黑" pitchFamily="2" charset="-122"/>
              </a:rPr>
              <a:t>PL</a:t>
            </a:r>
            <a:r>
              <a:rPr lang="zh-CN" altLang="en-US" sz="1400" dirty="0" smtClean="0">
                <a:latin typeface="华文细黑" pitchFamily="2" charset="-122"/>
                <a:ea typeface="华文细黑" pitchFamily="2" charset="-122"/>
              </a:rPr>
              <a:t>对小白的了解越来越多，对小白的表现也越来越满意。</a:t>
            </a:r>
            <a:endParaRPr lang="zh-CN" altLang="en-US" sz="1400" dirty="0">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0"/>
                                        </p:tgtEl>
                                        <p:attrNameLst>
                                          <p:attrName>style.visibility</p:attrName>
                                        </p:attrNameLst>
                                      </p:cBhvr>
                                      <p:to>
                                        <p:strVal val="visible"/>
                                      </p:to>
                                    </p:set>
                                    <p:anim calcmode="discrete" valueType="clr">
                                      <p:cBhvr override="childStyle">
                                        <p:cTn id="19"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0"/>
                                        </p:tgtEl>
                                        <p:attrNameLst>
                                          <p:attrName>fillcolor</p:attrName>
                                        </p:attrNameLst>
                                      </p:cBhvr>
                                      <p:tavLst>
                                        <p:tav tm="0">
                                          <p:val>
                                            <p:clrVal>
                                              <a:schemeClr val="accent2"/>
                                            </p:clrVal>
                                          </p:val>
                                        </p:tav>
                                        <p:tav tm="50000">
                                          <p:val>
                                            <p:clrVal>
                                              <a:schemeClr val="hlink"/>
                                            </p:clrVal>
                                          </p:val>
                                        </p:tav>
                                      </p:tavLst>
                                    </p:anim>
                                    <p:set>
                                      <p:cBhvr>
                                        <p:cTn id="21" dur="80"/>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latin typeface="微软雅黑" pitchFamily="34" charset="-122"/>
                <a:ea typeface="微软雅黑" pitchFamily="34" charset="-122"/>
              </a:rPr>
              <a:t>现在的小白</a:t>
            </a:r>
            <a:endParaRPr lang="zh-CN" altLang="en-US" sz="3000" b="1" dirty="0">
              <a:latin typeface="微软雅黑" pitchFamily="34" charset="-122"/>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5876544" y="457200"/>
            <a:ext cx="3048000" cy="3619500"/>
          </a:xfrm>
          <a:prstGeom prst="rect">
            <a:avLst/>
          </a:prstGeom>
          <a:ln>
            <a:noFill/>
          </a:ln>
          <a:effectLst>
            <a:softEdge rad="112500"/>
          </a:effectLst>
        </p:spPr>
      </p:pic>
      <p:sp>
        <p:nvSpPr>
          <p:cNvPr id="5" name="TextBox 4"/>
          <p:cNvSpPr txBox="1"/>
          <p:nvPr/>
        </p:nvSpPr>
        <p:spPr>
          <a:xfrm>
            <a:off x="438912" y="975360"/>
            <a:ext cx="6632448" cy="3416320"/>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姓名：</a:t>
            </a:r>
            <a:r>
              <a:rPr lang="zh-CN" altLang="en-US" dirty="0" smtClean="0">
                <a:latin typeface="华文细黑" pitchFamily="2" charset="-122"/>
                <a:ea typeface="华文细黑" pitchFamily="2" charset="-122"/>
              </a:rPr>
              <a:t>小白</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软通工作年限：</a:t>
            </a:r>
            <a:r>
              <a:rPr lang="en-US" altLang="zh-CN" dirty="0" smtClean="0">
                <a:latin typeface="华文细黑" pitchFamily="2" charset="-122"/>
                <a:ea typeface="华文细黑" pitchFamily="2" charset="-122"/>
              </a:rPr>
              <a:t>2</a:t>
            </a:r>
            <a:r>
              <a:rPr lang="zh-CN" altLang="en-US" dirty="0" smtClean="0">
                <a:latin typeface="华文细黑" pitchFamily="2" charset="-122"/>
                <a:ea typeface="华文细黑" pitchFamily="2" charset="-122"/>
              </a:rPr>
              <a:t>年</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现任职位：</a:t>
            </a:r>
            <a:r>
              <a:rPr lang="zh-CN" altLang="en-US" dirty="0" smtClean="0">
                <a:latin typeface="华文细黑" pitchFamily="2" charset="-122"/>
                <a:ea typeface="华文细黑" pitchFamily="2" charset="-122"/>
              </a:rPr>
              <a:t>项目组骨干，带新徒弟一枚</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个人工作感悟：</a:t>
            </a:r>
            <a:r>
              <a:rPr lang="zh-CN" altLang="en-US" dirty="0" smtClean="0">
                <a:latin typeface="华文细黑" pitchFamily="2" charset="-122"/>
                <a:ea typeface="华文细黑" pitchFamily="2" charset="-122"/>
              </a:rPr>
              <a:t>只要愿意冲，没有搞不定的人，</a:t>
            </a:r>
            <a:endParaRPr lang="en-US" altLang="zh-CN" dirty="0" smtClean="0">
              <a:latin typeface="华文细黑" pitchFamily="2" charset="-122"/>
              <a:ea typeface="华文细黑" pitchFamily="2" charset="-122"/>
            </a:endParaRPr>
          </a:p>
          <a:p>
            <a:pPr>
              <a:lnSpc>
                <a:spcPct val="150000"/>
              </a:lnSpc>
            </a:pPr>
            <a:r>
              <a:rPr lang="zh-CN" altLang="en-US" dirty="0" smtClean="0">
                <a:latin typeface="华文细黑" pitchFamily="2" charset="-122"/>
                <a:ea typeface="华文细黑" pitchFamily="2" charset="-122"/>
              </a:rPr>
              <a:t>没有搞不定的事</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获得荣誉：</a:t>
            </a:r>
            <a:r>
              <a:rPr lang="zh-CN" altLang="en-US" dirty="0" smtClean="0">
                <a:latin typeface="华文细黑" pitchFamily="2" charset="-122"/>
                <a:ea typeface="华文细黑" pitchFamily="2" charset="-122"/>
              </a:rPr>
              <a:t>“优秀新员工”“年度优秀个人”</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solidFill>
                  <a:srgbClr val="C00000"/>
                </a:solidFill>
                <a:latin typeface="华文细黑" pitchFamily="2" charset="-122"/>
                <a:ea typeface="华文细黑" pitchFamily="2" charset="-122"/>
              </a:rPr>
              <a:t>部门实施经理评价：</a:t>
            </a:r>
            <a:r>
              <a:rPr lang="zh-CN" altLang="en-US" dirty="0" smtClean="0">
                <a:latin typeface="华文细黑" pitchFamily="2" charset="-122"/>
                <a:ea typeface="华文细黑" pitchFamily="2" charset="-122"/>
              </a:rPr>
              <a:t>工作认真、有激情、有技巧、</a:t>
            </a:r>
            <a:endParaRPr lang="en-US" altLang="zh-CN" dirty="0" smtClean="0">
              <a:latin typeface="华文细黑" pitchFamily="2" charset="-122"/>
              <a:ea typeface="华文细黑" pitchFamily="2" charset="-122"/>
            </a:endParaRPr>
          </a:p>
          <a:p>
            <a:pPr>
              <a:lnSpc>
                <a:spcPct val="150000"/>
              </a:lnSpc>
            </a:pPr>
            <a:r>
              <a:rPr lang="zh-CN" altLang="en-US" dirty="0" smtClean="0">
                <a:latin typeface="华文细黑" pitchFamily="2" charset="-122"/>
                <a:ea typeface="华文细黑" pitchFamily="2" charset="-122"/>
              </a:rPr>
              <a:t>有担当，已拉入部门后备干部资源池</a:t>
            </a:r>
            <a:endParaRPr lang="en-US" altLang="zh-CN" dirty="0" smtClean="0">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27712" y="12191"/>
            <a:ext cx="9099124" cy="5131309"/>
          </a:xfrm>
          <a:prstGeom prst="rect">
            <a:avLst/>
          </a:prstGeom>
          <a:noFill/>
          <a:ln w="9525">
            <a:noFill/>
            <a:miter lim="800000"/>
            <a:headEnd/>
            <a:tailEnd/>
          </a:ln>
          <a:effectLst/>
        </p:spPr>
      </p:pic>
    </p:spTree>
  </p:cSld>
  <p:clrMapOvr>
    <a:masterClrMapping/>
  </p:clrMapOvr>
  <p:transition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latin typeface="微软雅黑" pitchFamily="34" charset="-122"/>
                <a:ea typeface="微软雅黑" pitchFamily="34" charset="-122"/>
              </a:rPr>
              <a:t>小白是谁</a:t>
            </a:r>
            <a:endParaRPr lang="zh-CN" altLang="en-US" sz="3000" b="1" dirty="0">
              <a:latin typeface="微软雅黑" pitchFamily="34" charset="-122"/>
              <a:ea typeface="微软雅黑" pitchFamily="34" charset="-122"/>
            </a:endParaRPr>
          </a:p>
        </p:txBody>
      </p:sp>
      <p:sp>
        <p:nvSpPr>
          <p:cNvPr id="9" name="TextBox 8"/>
          <p:cNvSpPr txBox="1"/>
          <p:nvPr/>
        </p:nvSpPr>
        <p:spPr>
          <a:xfrm>
            <a:off x="536448" y="975360"/>
            <a:ext cx="6632448" cy="3554819"/>
          </a:xfrm>
          <a:prstGeom prst="rect">
            <a:avLst/>
          </a:prstGeom>
          <a:noFill/>
        </p:spPr>
        <p:txBody>
          <a:bodyPr wrap="square" rtlCol="0">
            <a:spAutoFit/>
          </a:bodyPr>
          <a:lstStyle/>
          <a:p>
            <a:pPr>
              <a:lnSpc>
                <a:spcPct val="150000"/>
              </a:lnSpc>
              <a:buFont typeface="Arial" pitchFamily="34" charset="0"/>
              <a:buChar char="•"/>
            </a:pPr>
            <a:r>
              <a:rPr lang="zh-CN" altLang="en-US" dirty="0" smtClean="0">
                <a:latin typeface="华文细黑" pitchFamily="2" charset="-122"/>
                <a:ea typeface="华文细黑" pitchFamily="2" charset="-122"/>
              </a:rPr>
              <a:t>姓名：小白</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latin typeface="华文细黑" pitchFamily="2" charset="-122"/>
                <a:ea typeface="华文细黑" pitchFamily="2" charset="-122"/>
              </a:rPr>
              <a:t>性别：男</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latin typeface="华文细黑" pitchFamily="2" charset="-122"/>
                <a:ea typeface="华文细黑" pitchFamily="2" charset="-122"/>
              </a:rPr>
              <a:t>爱好：女</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latin typeface="华文细黑" pitchFamily="2" charset="-122"/>
                <a:ea typeface="华文细黑" pitchFamily="2" charset="-122"/>
              </a:rPr>
              <a:t>职业：攻城狮</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latin typeface="华文细黑" pitchFamily="2" charset="-122"/>
                <a:ea typeface="华文细黑" pitchFamily="2" charset="-122"/>
              </a:rPr>
              <a:t>毕业学校：武汉理工大学</a:t>
            </a:r>
            <a:endParaRPr lang="en-US" altLang="zh-CN" dirty="0" smtClean="0">
              <a:latin typeface="华文细黑" pitchFamily="2" charset="-122"/>
              <a:ea typeface="华文细黑" pitchFamily="2" charset="-122"/>
            </a:endParaRPr>
          </a:p>
          <a:p>
            <a:pPr>
              <a:lnSpc>
                <a:spcPct val="150000"/>
              </a:lnSpc>
              <a:buFont typeface="Arial" pitchFamily="34" charset="0"/>
              <a:buChar char="•"/>
            </a:pPr>
            <a:r>
              <a:rPr lang="zh-CN" altLang="en-US" dirty="0" smtClean="0">
                <a:latin typeface="华文细黑" pitchFamily="2" charset="-122"/>
                <a:ea typeface="华文细黑" pitchFamily="2" charset="-122"/>
              </a:rPr>
              <a:t>软通工作年限：</a:t>
            </a:r>
            <a:r>
              <a:rPr lang="en-US" altLang="zh-CN" dirty="0" smtClean="0">
                <a:latin typeface="华文细黑" pitchFamily="2" charset="-122"/>
                <a:ea typeface="华文细黑" pitchFamily="2" charset="-122"/>
              </a:rPr>
              <a:t>2</a:t>
            </a:r>
            <a:r>
              <a:rPr lang="zh-CN" altLang="en-US" dirty="0" smtClean="0">
                <a:latin typeface="华文细黑" pitchFamily="2" charset="-122"/>
                <a:ea typeface="华文细黑" pitchFamily="2" charset="-122"/>
              </a:rPr>
              <a:t>年</a:t>
            </a:r>
            <a:endParaRPr lang="en-US" altLang="zh-CN" dirty="0" smtClean="0">
              <a:latin typeface="华文细黑" pitchFamily="2" charset="-122"/>
              <a:ea typeface="华文细黑" pitchFamily="2" charset="-122"/>
            </a:endParaRPr>
          </a:p>
          <a:p>
            <a:pPr>
              <a:lnSpc>
                <a:spcPct val="150000"/>
              </a:lnSpc>
              <a:buFont typeface="Arial" pitchFamily="34" charset="0"/>
              <a:buChar char="•"/>
            </a:pPr>
            <a:endParaRPr lang="en-US" altLang="zh-CN" dirty="0" smtClean="0">
              <a:latin typeface="华文细黑" pitchFamily="2" charset="-122"/>
              <a:ea typeface="华文细黑" pitchFamily="2" charset="-122"/>
            </a:endParaRPr>
          </a:p>
          <a:p>
            <a:pPr>
              <a:buFont typeface="Arial" pitchFamily="34" charset="0"/>
              <a:buChar char="•"/>
            </a:pPr>
            <a:endParaRPr lang="en-US" altLang="zh-CN" dirty="0" smtClean="0"/>
          </a:p>
          <a:p>
            <a:endParaRPr lang="zh-CN" altLang="en-US" dirty="0"/>
          </a:p>
        </p:txBody>
      </p:sp>
      <p:pic>
        <p:nvPicPr>
          <p:cNvPr id="4098" name="Picture 2"/>
          <p:cNvPicPr>
            <a:picLocks noChangeAspect="1" noChangeArrowheads="1"/>
          </p:cNvPicPr>
          <p:nvPr/>
        </p:nvPicPr>
        <p:blipFill>
          <a:blip r:embed="rId3"/>
          <a:srcRect/>
          <a:stretch>
            <a:fillRect/>
          </a:stretch>
        </p:blipFill>
        <p:spPr bwMode="auto">
          <a:xfrm>
            <a:off x="4410456" y="1030224"/>
            <a:ext cx="1185672" cy="889254"/>
          </a:xfrm>
          <a:prstGeom prst="rect">
            <a:avLst/>
          </a:prstGeom>
          <a:ln>
            <a:noFill/>
          </a:ln>
          <a:effectLst>
            <a:softEdge rad="112500"/>
          </a:effectLst>
        </p:spPr>
      </p:pic>
      <p:pic>
        <p:nvPicPr>
          <p:cNvPr id="4099" name="Picture 3"/>
          <p:cNvPicPr>
            <a:picLocks noChangeAspect="1" noChangeArrowheads="1"/>
          </p:cNvPicPr>
          <p:nvPr/>
        </p:nvPicPr>
        <p:blipFill>
          <a:blip r:embed="rId4"/>
          <a:srcRect/>
          <a:stretch>
            <a:fillRect/>
          </a:stretch>
        </p:blipFill>
        <p:spPr bwMode="auto">
          <a:xfrm>
            <a:off x="4451795" y="2575940"/>
            <a:ext cx="1107956" cy="813436"/>
          </a:xfrm>
          <a:prstGeom prst="rect">
            <a:avLst/>
          </a:prstGeom>
          <a:ln>
            <a:noFill/>
          </a:ln>
          <a:effectLst>
            <a:softEdge rad="112500"/>
          </a:effectLst>
        </p:spPr>
      </p:pic>
      <p:pic>
        <p:nvPicPr>
          <p:cNvPr id="4100" name="Picture 4"/>
          <p:cNvPicPr>
            <a:picLocks noChangeAspect="1" noChangeArrowheads="1"/>
          </p:cNvPicPr>
          <p:nvPr/>
        </p:nvPicPr>
        <p:blipFill>
          <a:blip r:embed="rId5"/>
          <a:srcRect/>
          <a:stretch>
            <a:fillRect/>
          </a:stretch>
        </p:blipFill>
        <p:spPr bwMode="auto">
          <a:xfrm>
            <a:off x="6063806" y="1230059"/>
            <a:ext cx="1123287" cy="818197"/>
          </a:xfrm>
          <a:prstGeom prst="rect">
            <a:avLst/>
          </a:prstGeom>
          <a:ln>
            <a:noFill/>
          </a:ln>
          <a:effectLst>
            <a:softEdge rad="112500"/>
          </a:effectLst>
        </p:spPr>
      </p:pic>
      <p:pic>
        <p:nvPicPr>
          <p:cNvPr id="4101" name="Picture 5"/>
          <p:cNvPicPr>
            <a:picLocks noChangeAspect="1" noChangeArrowheads="1"/>
          </p:cNvPicPr>
          <p:nvPr/>
        </p:nvPicPr>
        <p:blipFill>
          <a:blip r:embed="rId6"/>
          <a:srcRect/>
          <a:stretch>
            <a:fillRect/>
          </a:stretch>
        </p:blipFill>
        <p:spPr bwMode="auto">
          <a:xfrm>
            <a:off x="6244590" y="2831972"/>
            <a:ext cx="1125106" cy="776859"/>
          </a:xfrm>
          <a:prstGeom prst="rect">
            <a:avLst/>
          </a:prstGeom>
          <a:ln>
            <a:noFill/>
          </a:ln>
          <a:effectLst>
            <a:softEdge rad="112500"/>
          </a:effectLst>
        </p:spPr>
      </p:pic>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256794"/>
            <a:ext cx="8064500" cy="522288"/>
          </a:xfrm>
        </p:spPr>
        <p:txBody>
          <a:bodyPr/>
          <a:lstStyle/>
          <a:p>
            <a:r>
              <a:rPr lang="zh-CN" altLang="en-US" sz="3000" b="1" dirty="0" smtClean="0">
                <a:latin typeface="微软雅黑" pitchFamily="34" charset="-122"/>
                <a:ea typeface="微软雅黑" pitchFamily="34" charset="-122"/>
              </a:rPr>
              <a:t>成长的片段之“初来乍到”</a:t>
            </a:r>
            <a:endParaRPr lang="zh-CN" altLang="en-US" sz="3000" b="1" dirty="0">
              <a:latin typeface="微软雅黑" pitchFamily="34" charset="-122"/>
              <a:ea typeface="微软雅黑" pitchFamily="34" charset="-122"/>
            </a:endParaRPr>
          </a:p>
        </p:txBody>
      </p:sp>
      <p:sp>
        <p:nvSpPr>
          <p:cNvPr id="3" name="圆角矩形 2"/>
          <p:cNvSpPr/>
          <p:nvPr/>
        </p:nvSpPr>
        <p:spPr bwMode="auto">
          <a:xfrm>
            <a:off x="487680" y="1060704"/>
            <a:ext cx="7022592" cy="1194816"/>
          </a:xfrm>
          <a:prstGeom prst="roundRect">
            <a:avLst/>
          </a:prstGeom>
          <a:solidFill>
            <a:schemeClr val="bg1">
              <a:lumMod val="8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60000" defTabSz="1008063">
              <a:lnSpc>
                <a:spcPct val="150000"/>
              </a:lnSpc>
            </a:pPr>
            <a:r>
              <a:rPr lang="zh-CN" altLang="en-US" sz="1400" dirty="0" smtClean="0">
                <a:latin typeface="华文细黑" pitchFamily="2" charset="-122"/>
                <a:ea typeface="华文细黑" pitchFamily="2" charset="-122"/>
              </a:rPr>
              <a:t>上班第一天，小白提前</a:t>
            </a:r>
            <a:r>
              <a:rPr lang="en-US" sz="1400" dirty="0" smtClean="0">
                <a:latin typeface="华文细黑" pitchFamily="2" charset="-122"/>
                <a:ea typeface="华文细黑" pitchFamily="2" charset="-122"/>
              </a:rPr>
              <a:t>10</a:t>
            </a:r>
            <a:r>
              <a:rPr lang="zh-CN" altLang="en-US" sz="1400" dirty="0" smtClean="0">
                <a:latin typeface="华文细黑" pitchFamily="2" charset="-122"/>
                <a:ea typeface="华文细黑" pitchFamily="2" charset="-122"/>
              </a:rPr>
              <a:t>分钟到了办公室，带着新鲜、好奇，还有一点点拘谨，跟着导师开始跟同事们见面。</a:t>
            </a:r>
          </a:p>
          <a:p>
            <a:pPr marL="0" marR="0" indent="360000" algn="l" defTabSz="1008063" rtl="0" eaLnBrk="1" fontAlgn="base" latinLnBrk="0" hangingPunct="1">
              <a:lnSpc>
                <a:spcPct val="150000"/>
              </a:lnSpc>
              <a:spcBef>
                <a:spcPct val="0"/>
              </a:spcBef>
              <a:spcAft>
                <a:spcPct val="0"/>
              </a:spcAft>
              <a:buClrTx/>
              <a:buSzTx/>
              <a:tabLst/>
            </a:pPr>
            <a:r>
              <a:rPr kumimoji="0" lang="zh-CN" altLang="en-US" sz="1400" b="0" i="0" u="none" strike="noStrike" cap="none" normalizeH="0" baseline="0" dirty="0" smtClean="0">
                <a:ln>
                  <a:noFill/>
                </a:ln>
                <a:solidFill>
                  <a:schemeClr val="tx1"/>
                </a:solidFill>
                <a:effectLst/>
                <a:latin typeface="华文细黑" pitchFamily="2" charset="-122"/>
                <a:ea typeface="华文细黑" pitchFamily="2" charset="-122"/>
              </a:rPr>
              <a:t>小白的导师是项目组一名骨干，进公司两年了，就坐在离小白办公位不远的地方。</a:t>
            </a:r>
          </a:p>
        </p:txBody>
      </p:sp>
      <p:pic>
        <p:nvPicPr>
          <p:cNvPr id="2050" name="Picture 2"/>
          <p:cNvPicPr>
            <a:picLocks noChangeAspect="1" noChangeArrowheads="1"/>
          </p:cNvPicPr>
          <p:nvPr/>
        </p:nvPicPr>
        <p:blipFill>
          <a:blip r:embed="rId3"/>
          <a:srcRect/>
          <a:stretch>
            <a:fillRect/>
          </a:stretch>
        </p:blipFill>
        <p:spPr bwMode="auto">
          <a:xfrm>
            <a:off x="6661975" y="3144517"/>
            <a:ext cx="1994345" cy="1573597"/>
          </a:xfrm>
          <a:prstGeom prst="ellipse">
            <a:avLst/>
          </a:prstGeom>
          <a:ln>
            <a:noFill/>
          </a:ln>
          <a:effectLst>
            <a:softEdge rad="112500"/>
          </a:effectLst>
        </p:spPr>
      </p:pic>
      <p:pic>
        <p:nvPicPr>
          <p:cNvPr id="2051" name="Picture 3"/>
          <p:cNvPicPr>
            <a:picLocks noChangeAspect="1" noChangeArrowheads="1"/>
          </p:cNvPicPr>
          <p:nvPr/>
        </p:nvPicPr>
        <p:blipFill>
          <a:blip r:embed="rId4"/>
          <a:srcRect/>
          <a:stretch>
            <a:fillRect/>
          </a:stretch>
        </p:blipFill>
        <p:spPr bwMode="auto">
          <a:xfrm>
            <a:off x="463296" y="2981693"/>
            <a:ext cx="1660970" cy="1920063"/>
          </a:xfrm>
          <a:prstGeom prst="ellipse">
            <a:avLst/>
          </a:prstGeom>
          <a:ln>
            <a:noFill/>
          </a:ln>
          <a:effectLst>
            <a:softEdge rad="112500"/>
          </a:effectLst>
        </p:spPr>
      </p:pic>
      <p:sp>
        <p:nvSpPr>
          <p:cNvPr id="8" name="矩形标注 7"/>
          <p:cNvSpPr/>
          <p:nvPr/>
        </p:nvSpPr>
        <p:spPr bwMode="auto">
          <a:xfrm>
            <a:off x="2097024" y="2353056"/>
            <a:ext cx="3438144" cy="1402080"/>
          </a:xfrm>
          <a:prstGeom prst="wedgeRectCallout">
            <a:avLst>
              <a:gd name="adj1" fmla="val -51190"/>
              <a:gd name="adj2" fmla="val 8160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60000" defTabSz="1008063"/>
            <a:r>
              <a:rPr lang="zh-CN" altLang="en-US" sz="1200" dirty="0" smtClean="0">
                <a:latin typeface="华文细黑" pitchFamily="2" charset="-122"/>
                <a:ea typeface="华文细黑" pitchFamily="2" charset="-122"/>
              </a:rPr>
              <a:t>为了让你尽快地熟悉工作，你这几天要把主要工作流程和文档材料看一下，”</a:t>
            </a:r>
            <a:endParaRPr lang="en-US" altLang="zh-CN" sz="1200" dirty="0" smtClean="0">
              <a:latin typeface="华文细黑" pitchFamily="2" charset="-122"/>
              <a:ea typeface="华文细黑" pitchFamily="2" charset="-122"/>
            </a:endParaRPr>
          </a:p>
          <a:p>
            <a:pPr indent="360000" defTabSz="1008063"/>
            <a:r>
              <a:rPr lang="zh-CN" altLang="en-US" sz="1200" dirty="0" smtClean="0">
                <a:latin typeface="华文细黑" pitchFamily="2" charset="-122"/>
                <a:ea typeface="华文细黑" pitchFamily="2" charset="-122"/>
              </a:rPr>
              <a:t>我这两天手头有个任务比较紧急，可能经常不在办公室，有什么问题你可以先问其他同事，或者等我下午回来时来找我。”</a:t>
            </a:r>
            <a:endParaRPr lang="en-US" altLang="zh-CN" sz="1200" dirty="0" smtClean="0">
              <a:latin typeface="华文细黑" pitchFamily="2" charset="-122"/>
              <a:ea typeface="华文细黑" pitchFamily="2" charset="-122"/>
            </a:endParaRPr>
          </a:p>
          <a:p>
            <a:pPr indent="360000" defTabSz="1008063"/>
            <a:r>
              <a:rPr kumimoji="0" lang="zh-CN" altLang="en-US" sz="1200" b="0" i="0" u="none" strike="noStrike" cap="none" normalizeH="0" baseline="0" dirty="0" smtClean="0">
                <a:ln>
                  <a:noFill/>
                </a:ln>
                <a:solidFill>
                  <a:schemeClr val="tx1"/>
                </a:solidFill>
                <a:effectLst/>
                <a:latin typeface="华文细黑" pitchFamily="2" charset="-122"/>
                <a:ea typeface="华文细黑" pitchFamily="2" charset="-122"/>
              </a:rPr>
              <a:t>我走了</a:t>
            </a:r>
            <a:r>
              <a:rPr kumimoji="0" lang="en-US" altLang="zh-CN" sz="1200" b="0" i="0" u="none" strike="noStrike" cap="none" normalizeH="0" baseline="0" dirty="0" smtClean="0">
                <a:ln>
                  <a:noFill/>
                </a:ln>
                <a:solidFill>
                  <a:schemeClr val="tx1"/>
                </a:solidFill>
                <a:effectLst/>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
        <p:nvSpPr>
          <p:cNvPr id="9" name="矩形标注 8"/>
          <p:cNvSpPr/>
          <p:nvPr/>
        </p:nvSpPr>
        <p:spPr bwMode="auto">
          <a:xfrm>
            <a:off x="5669280" y="2481072"/>
            <a:ext cx="2042160" cy="762000"/>
          </a:xfrm>
          <a:prstGeom prst="wedgeRectCallout">
            <a:avLst>
              <a:gd name="adj1" fmla="val 35098"/>
              <a:gd name="adj2" fmla="val 781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Arial" charset="0"/>
                <a:ea typeface="宋体" charset="-122"/>
              </a:rPr>
              <a:t>好，师父</a:t>
            </a:r>
            <a:endParaRPr lang="en-US" altLang="zh-CN" sz="1200" dirty="0" smtClean="0">
              <a:latin typeface="Arial" charset="0"/>
              <a:ea typeface="宋体" charset="-122"/>
            </a:endParaRPr>
          </a:p>
          <a:p>
            <a:pPr defTabSz="1008063"/>
            <a:r>
              <a:rPr kumimoji="0" lang="zh-CN" altLang="en-US" sz="1200" b="0" i="0" u="none" strike="noStrike" cap="none" normalizeH="0" baseline="0" dirty="0" smtClean="0">
                <a:ln>
                  <a:noFill/>
                </a:ln>
                <a:solidFill>
                  <a:schemeClr val="tx1"/>
                </a:solidFill>
                <a:effectLst/>
                <a:latin typeface="Arial" charset="0"/>
                <a:ea typeface="宋体" charset="-122"/>
              </a:rPr>
              <a:t>那我要是</a:t>
            </a:r>
            <a:r>
              <a:rPr kumimoji="0" lang="en-US" altLang="zh-CN" sz="1200" b="0" i="0" u="none" strike="noStrike" cap="none" normalizeH="0" baseline="0" dirty="0" smtClean="0">
                <a:ln>
                  <a:noFill/>
                </a:ln>
                <a:solidFill>
                  <a:schemeClr val="tx1"/>
                </a:solidFill>
                <a:effectLst/>
                <a:latin typeface="Arial" charset="0"/>
                <a:ea typeface="宋体" charset="-122"/>
              </a:rPr>
              <a:t>…</a:t>
            </a:r>
          </a:p>
          <a:p>
            <a:pPr defTabSz="1008063"/>
            <a:r>
              <a:rPr lang="zh-CN" altLang="en-US" sz="1200" dirty="0" smtClean="0">
                <a:latin typeface="Arial" charset="0"/>
                <a:ea typeface="宋体" charset="-122"/>
              </a:rPr>
              <a:t>呃，师父已经走了</a:t>
            </a:r>
            <a:r>
              <a:rPr lang="en-US" altLang="zh-CN" sz="1200" dirty="0" smtClean="0">
                <a:latin typeface="Arial" charset="0"/>
                <a:ea typeface="宋体" charset="-122"/>
              </a:rPr>
              <a:t>…</a:t>
            </a:r>
          </a:p>
          <a:p>
            <a:pPr defTabSz="1008063"/>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pic>
        <p:nvPicPr>
          <p:cNvPr id="10" name="Picture 5"/>
          <p:cNvPicPr>
            <a:picLocks noChangeAspect="1" noChangeArrowheads="1"/>
          </p:cNvPicPr>
          <p:nvPr/>
        </p:nvPicPr>
        <p:blipFill>
          <a:blip r:embed="rId5"/>
          <a:srcRect/>
          <a:stretch>
            <a:fillRect/>
          </a:stretch>
        </p:blipFill>
        <p:spPr bwMode="auto">
          <a:xfrm>
            <a:off x="4888992" y="3835654"/>
            <a:ext cx="1578496" cy="1089914"/>
          </a:xfrm>
          <a:prstGeom prst="rect">
            <a:avLst/>
          </a:prstGeom>
          <a:ln>
            <a:noFill/>
          </a:ln>
          <a:effectLst>
            <a:softEdge rad="112500"/>
          </a:effectLst>
        </p:spPr>
      </p:pic>
      <p:sp>
        <p:nvSpPr>
          <p:cNvPr id="11" name="矩形 10"/>
          <p:cNvSpPr/>
          <p:nvPr/>
        </p:nvSpPr>
        <p:spPr>
          <a:xfrm>
            <a:off x="3823746" y="4069580"/>
            <a:ext cx="1528542" cy="307777"/>
          </a:xfrm>
          <a:prstGeom prst="rect">
            <a:avLst/>
          </a:prstGeom>
        </p:spPr>
        <p:txBody>
          <a:bodyPr wrap="square">
            <a:spAutoFit/>
          </a:bodyPr>
          <a:lstStyle/>
          <a:p>
            <a:pPr defTabSz="1008063"/>
            <a:r>
              <a:rPr lang="zh-CN" altLang="en-US" sz="1400" dirty="0" smtClean="0">
                <a:latin typeface="华文细黑" pitchFamily="2" charset="-122"/>
                <a:ea typeface="华文细黑" pitchFamily="2" charset="-122"/>
              </a:rPr>
              <a:t>一个人好忐忑</a:t>
            </a:r>
            <a:r>
              <a:rPr lang="en-US" altLang="zh-CN" sz="1400" dirty="0" smtClean="0">
                <a:latin typeface="华文细黑" pitchFamily="2" charset="-122"/>
                <a:ea typeface="华文细黑" pitchFamily="2" charset="-122"/>
              </a:rPr>
              <a:t>..</a:t>
            </a: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256794"/>
            <a:ext cx="8064500" cy="522288"/>
          </a:xfrm>
        </p:spPr>
        <p:txBody>
          <a:bodyPr/>
          <a:lstStyle/>
          <a:p>
            <a:r>
              <a:rPr lang="zh-CN" altLang="en-US" sz="3000" b="1" dirty="0" smtClean="0">
                <a:latin typeface="微软雅黑" pitchFamily="34" charset="-122"/>
                <a:ea typeface="微软雅黑" pitchFamily="34" charset="-122"/>
              </a:rPr>
              <a:t>成长</a:t>
            </a:r>
            <a:r>
              <a:rPr lang="zh-CN" altLang="en-US" sz="3000" b="1" dirty="0" smtClean="0"/>
              <a:t>的片段之</a:t>
            </a:r>
            <a:r>
              <a:rPr lang="zh-CN" altLang="en-US" sz="3000" b="1" dirty="0" smtClean="0">
                <a:latin typeface="微软雅黑" pitchFamily="34" charset="-122"/>
                <a:ea typeface="微软雅黑" pitchFamily="34" charset="-122"/>
              </a:rPr>
              <a:t>“初来乍到”</a:t>
            </a:r>
            <a:endParaRPr lang="zh-CN" altLang="en-US" sz="3000" b="1"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3"/>
          <a:srcRect/>
          <a:stretch>
            <a:fillRect/>
          </a:stretch>
        </p:blipFill>
        <p:spPr bwMode="auto">
          <a:xfrm>
            <a:off x="5405438" y="913067"/>
            <a:ext cx="1391098" cy="1013269"/>
          </a:xfrm>
          <a:prstGeom prst="rect">
            <a:avLst/>
          </a:prstGeom>
          <a:ln>
            <a:noFill/>
          </a:ln>
          <a:effectLst>
            <a:softEdge rad="112500"/>
          </a:effectLst>
        </p:spPr>
      </p:pic>
      <p:pic>
        <p:nvPicPr>
          <p:cNvPr id="3074" name="Picture 2"/>
          <p:cNvPicPr>
            <a:picLocks noChangeAspect="1" noChangeArrowheads="1"/>
          </p:cNvPicPr>
          <p:nvPr/>
        </p:nvPicPr>
        <p:blipFill>
          <a:blip r:embed="rId4"/>
          <a:srcRect/>
          <a:stretch>
            <a:fillRect/>
          </a:stretch>
        </p:blipFill>
        <p:spPr bwMode="auto">
          <a:xfrm>
            <a:off x="170688" y="2642918"/>
            <a:ext cx="1874248" cy="2087578"/>
          </a:xfrm>
          <a:prstGeom prst="ellipse">
            <a:avLst/>
          </a:prstGeom>
          <a:ln>
            <a:noFill/>
          </a:ln>
          <a:effectLst>
            <a:softEdge rad="112500"/>
          </a:effectLst>
        </p:spPr>
      </p:pic>
      <p:sp>
        <p:nvSpPr>
          <p:cNvPr id="9" name="矩形标注 8"/>
          <p:cNvSpPr/>
          <p:nvPr/>
        </p:nvSpPr>
        <p:spPr bwMode="auto">
          <a:xfrm>
            <a:off x="1158240" y="2157984"/>
            <a:ext cx="2353056" cy="597408"/>
          </a:xfrm>
          <a:prstGeom prst="wedgeRectCallout">
            <a:avLst>
              <a:gd name="adj1" fmla="val -46222"/>
              <a:gd name="adj2" fmla="val 8903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华文细黑" pitchFamily="2" charset="-122"/>
                <a:ea typeface="华文细黑" pitchFamily="2" charset="-122"/>
              </a:rPr>
              <a:t>许哥，这个地方我不太明白，想问一下</a:t>
            </a:r>
            <a:r>
              <a:rPr lang="en-US" altLang="zh-CN" sz="1200" dirty="0" smtClean="0">
                <a:latin typeface="华文细黑" pitchFamily="2" charset="-122"/>
                <a:ea typeface="华文细黑" pitchFamily="2" charset="-122"/>
              </a:rPr>
              <a:t>……</a:t>
            </a:r>
          </a:p>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
        <p:nvSpPr>
          <p:cNvPr id="10" name="矩形标注 9"/>
          <p:cNvSpPr/>
          <p:nvPr/>
        </p:nvSpPr>
        <p:spPr bwMode="auto">
          <a:xfrm>
            <a:off x="963168" y="1072896"/>
            <a:ext cx="4364736" cy="670560"/>
          </a:xfrm>
          <a:prstGeom prst="wedgeRectCallout">
            <a:avLst>
              <a:gd name="adj1" fmla="val 59335"/>
              <a:gd name="adj2" fmla="val 613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华文细黑" pitchFamily="2" charset="-122"/>
                <a:ea typeface="华文细黑" pitchFamily="2" charset="-122"/>
              </a:rPr>
              <a:t>       一些必须的设计工具我还不会用，还有好多业务知识都是在学校没有接触过的，还有工作流程和各种电子流我都不清楚，这可愁死我了</a:t>
            </a:r>
            <a:r>
              <a:rPr lang="en-US" altLang="zh-CN" sz="1200" dirty="0" smtClean="0">
                <a:latin typeface="华文细黑" pitchFamily="2" charset="-122"/>
                <a:ea typeface="华文细黑" pitchFamily="2" charset="-122"/>
              </a:rPr>
              <a:t>……</a:t>
            </a:r>
            <a:endParaRPr lang="zh-CN" altLang="en-US" sz="1200" dirty="0" smtClean="0">
              <a:latin typeface="华文细黑" pitchFamily="2" charset="-122"/>
              <a:ea typeface="华文细黑" pitchFamily="2" charset="-122"/>
            </a:endParaRPr>
          </a:p>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pic>
        <p:nvPicPr>
          <p:cNvPr id="3075" name="Picture 3"/>
          <p:cNvPicPr>
            <a:picLocks noChangeAspect="1" noChangeArrowheads="1"/>
          </p:cNvPicPr>
          <p:nvPr/>
        </p:nvPicPr>
        <p:blipFill>
          <a:blip r:embed="rId5" cstate="print"/>
          <a:srcRect/>
          <a:stretch>
            <a:fillRect/>
          </a:stretch>
        </p:blipFill>
        <p:spPr bwMode="auto">
          <a:xfrm>
            <a:off x="4352545" y="1935890"/>
            <a:ext cx="1785938" cy="1648558"/>
          </a:xfrm>
          <a:prstGeom prst="rect">
            <a:avLst/>
          </a:prstGeom>
          <a:ln>
            <a:noFill/>
          </a:ln>
          <a:effectLst>
            <a:softEdge rad="112500"/>
          </a:effectLst>
        </p:spPr>
      </p:pic>
      <p:sp>
        <p:nvSpPr>
          <p:cNvPr id="11" name="矩形标注 10"/>
          <p:cNvSpPr/>
          <p:nvPr/>
        </p:nvSpPr>
        <p:spPr bwMode="auto">
          <a:xfrm>
            <a:off x="6126480" y="2078736"/>
            <a:ext cx="2353056" cy="597408"/>
          </a:xfrm>
          <a:prstGeom prst="wedgeRectCallout">
            <a:avLst>
              <a:gd name="adj1" fmla="val -46222"/>
              <a:gd name="adj2" fmla="val 8903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华文细黑" pitchFamily="2" charset="-122"/>
                <a:ea typeface="华文细黑" pitchFamily="2" charset="-122"/>
              </a:rPr>
              <a:t>稍等一下，我手上有个工作赶时间，回头我来找你吧。</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
        <p:nvSpPr>
          <p:cNvPr id="13" name="矩形标注 12"/>
          <p:cNvSpPr/>
          <p:nvPr/>
        </p:nvSpPr>
        <p:spPr bwMode="auto">
          <a:xfrm>
            <a:off x="2005584" y="2980944"/>
            <a:ext cx="1871472" cy="505968"/>
          </a:xfrm>
          <a:prstGeom prst="wedgeRectCallout">
            <a:avLst>
              <a:gd name="adj1" fmla="val -46222"/>
              <a:gd name="adj2" fmla="val 8903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华文细黑" pitchFamily="2" charset="-122"/>
                <a:ea typeface="华文细黑" pitchFamily="2" charset="-122"/>
              </a:rPr>
              <a:t>张哥，有个问题</a:t>
            </a:r>
            <a:r>
              <a:rPr lang="en-US" altLang="zh-CN" sz="120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pic>
        <p:nvPicPr>
          <p:cNvPr id="3076" name="Picture 4"/>
          <p:cNvPicPr>
            <a:picLocks noChangeAspect="1" noChangeArrowheads="1"/>
          </p:cNvPicPr>
          <p:nvPr/>
        </p:nvPicPr>
        <p:blipFill>
          <a:blip r:embed="rId6" cstate="print"/>
          <a:srcRect/>
          <a:stretch>
            <a:fillRect/>
          </a:stretch>
        </p:blipFill>
        <p:spPr bwMode="auto">
          <a:xfrm>
            <a:off x="4059936" y="3021700"/>
            <a:ext cx="1419606" cy="1566682"/>
          </a:xfrm>
          <a:prstGeom prst="rect">
            <a:avLst/>
          </a:prstGeom>
          <a:ln>
            <a:noFill/>
          </a:ln>
          <a:effectLst>
            <a:softEdge rad="112500"/>
          </a:effectLst>
        </p:spPr>
      </p:pic>
      <p:sp>
        <p:nvSpPr>
          <p:cNvPr id="15" name="矩形标注 14"/>
          <p:cNvSpPr/>
          <p:nvPr/>
        </p:nvSpPr>
        <p:spPr bwMode="auto">
          <a:xfrm>
            <a:off x="5279136" y="3182112"/>
            <a:ext cx="2279904" cy="505968"/>
          </a:xfrm>
          <a:prstGeom prst="wedgeRectCallout">
            <a:avLst>
              <a:gd name="adj1" fmla="val -46222"/>
              <a:gd name="adj2" fmla="val 8903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1200" dirty="0" smtClean="0">
                <a:latin typeface="华文细黑" pitchFamily="2" charset="-122"/>
                <a:ea typeface="华文细黑" pitchFamily="2" charset="-122"/>
              </a:rPr>
              <a:t>抱歉抱歉，现在有点忙，我过会来帮你解决噢！</a:t>
            </a:r>
          </a:p>
        </p:txBody>
      </p:sp>
      <p:sp>
        <p:nvSpPr>
          <p:cNvPr id="17" name="矩形标注 16"/>
          <p:cNvSpPr/>
          <p:nvPr/>
        </p:nvSpPr>
        <p:spPr bwMode="auto">
          <a:xfrm>
            <a:off x="1877568" y="3657600"/>
            <a:ext cx="1560576" cy="658368"/>
          </a:xfrm>
          <a:prstGeom prst="wedgeRectCallout">
            <a:avLst>
              <a:gd name="adj1" fmla="val -65753"/>
              <a:gd name="adj2" fmla="val 384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en-US" sz="1200" dirty="0" smtClean="0">
                <a:latin typeface="华文细黑" pitchFamily="2" charset="-122"/>
                <a:ea typeface="华文细黑" pitchFamily="2" charset="-122"/>
              </a:rPr>
              <a:t>MM</a:t>
            </a:r>
            <a:r>
              <a:rPr lang="zh-CN" altLang="en-US" sz="1200" dirty="0" smtClean="0">
                <a:latin typeface="华文细黑" pitchFamily="2" charset="-122"/>
                <a:ea typeface="华文细黑" pitchFamily="2" charset="-122"/>
              </a:rPr>
              <a:t>，怎么在</a:t>
            </a:r>
            <a:r>
              <a:rPr lang="en-US" sz="1200" dirty="0" smtClean="0">
                <a:latin typeface="华文细黑" pitchFamily="2" charset="-122"/>
                <a:ea typeface="华文细黑" pitchFamily="2" charset="-122"/>
              </a:rPr>
              <a:t>notes</a:t>
            </a:r>
            <a:r>
              <a:rPr lang="zh-CN" altLang="en-US" sz="1200" dirty="0" smtClean="0">
                <a:latin typeface="华文细黑" pitchFamily="2" charset="-122"/>
                <a:ea typeface="华文细黑" pitchFamily="2" charset="-122"/>
              </a:rPr>
              <a:t>上维护个人信息啊？</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
        <p:nvSpPr>
          <p:cNvPr id="19" name="矩形标注 18"/>
          <p:cNvSpPr/>
          <p:nvPr/>
        </p:nvSpPr>
        <p:spPr bwMode="auto">
          <a:xfrm>
            <a:off x="1743456" y="4401312"/>
            <a:ext cx="1920240" cy="384048"/>
          </a:xfrm>
          <a:prstGeom prst="wedgeRectCallout">
            <a:avLst>
              <a:gd name="adj1" fmla="val -60517"/>
              <a:gd name="adj2" fmla="val -10488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kumimoji="0" lang="en-US" altLang="zh-CN" sz="1200" b="0" i="0" u="none" strike="noStrike" cap="none" normalizeH="0" baseline="0" dirty="0" smtClean="0">
                <a:ln>
                  <a:noFill/>
                </a:ln>
                <a:solidFill>
                  <a:schemeClr val="tx1"/>
                </a:solidFill>
                <a:effectLst/>
                <a:latin typeface="Arial" charset="0"/>
                <a:ea typeface="宋体" charset="-122"/>
              </a:rPr>
              <a:t>MM</a:t>
            </a:r>
            <a:r>
              <a:rPr kumimoji="0" lang="zh-CN" altLang="en-US" sz="1200" b="0" i="0" u="none" strike="noStrike" cap="none" normalizeH="0" baseline="0" dirty="0" smtClean="0">
                <a:ln>
                  <a:noFill/>
                </a:ln>
                <a:solidFill>
                  <a:schemeClr val="tx1"/>
                </a:solidFill>
                <a:effectLst/>
                <a:latin typeface="Arial" charset="0"/>
                <a:ea typeface="宋体" charset="-122"/>
              </a:rPr>
              <a:t>，怎么安装</a:t>
            </a:r>
            <a:r>
              <a:rPr kumimoji="0" lang="en-US" altLang="zh-CN" sz="1200" b="0" i="0" u="none" strike="noStrike" cap="none" normalizeH="0" baseline="0" dirty="0" err="1" smtClean="0">
                <a:ln>
                  <a:noFill/>
                </a:ln>
                <a:solidFill>
                  <a:schemeClr val="tx1"/>
                </a:solidFill>
                <a:effectLst/>
                <a:latin typeface="Arial" charset="0"/>
                <a:ea typeface="宋体" charset="-122"/>
              </a:rPr>
              <a:t>espace</a:t>
            </a:r>
            <a:r>
              <a:rPr kumimoji="0" lang="zh-CN" altLang="en-US" sz="1200" b="0" i="0" u="none" strike="noStrike" cap="none" normalizeH="0" baseline="0" dirty="0" smtClean="0">
                <a:ln>
                  <a:noFill/>
                </a:ln>
                <a:solidFill>
                  <a:schemeClr val="tx1"/>
                </a:solidFill>
                <a:effectLst/>
                <a:latin typeface="Arial" charset="0"/>
                <a:ea typeface="宋体" charset="-122"/>
              </a:rPr>
              <a:t>呀？</a:t>
            </a:r>
          </a:p>
        </p:txBody>
      </p:sp>
      <p:pic>
        <p:nvPicPr>
          <p:cNvPr id="3077" name="Picture 5"/>
          <p:cNvPicPr>
            <a:picLocks noChangeAspect="1" noChangeArrowheads="1"/>
          </p:cNvPicPr>
          <p:nvPr/>
        </p:nvPicPr>
        <p:blipFill>
          <a:blip r:embed="rId7" cstate="print"/>
          <a:srcRect/>
          <a:stretch>
            <a:fillRect/>
          </a:stretch>
        </p:blipFill>
        <p:spPr bwMode="auto">
          <a:xfrm>
            <a:off x="5608320" y="3649680"/>
            <a:ext cx="1168337" cy="1323132"/>
          </a:xfrm>
          <a:prstGeom prst="rect">
            <a:avLst/>
          </a:prstGeom>
          <a:noFill/>
          <a:ln w="9525">
            <a:noFill/>
            <a:miter lim="800000"/>
            <a:headEnd/>
            <a:tailEnd/>
          </a:ln>
          <a:effectLst/>
        </p:spPr>
      </p:pic>
      <p:sp>
        <p:nvSpPr>
          <p:cNvPr id="21" name="矩形标注 20"/>
          <p:cNvSpPr/>
          <p:nvPr/>
        </p:nvSpPr>
        <p:spPr bwMode="auto">
          <a:xfrm>
            <a:off x="6736080" y="3749040"/>
            <a:ext cx="1078992" cy="359664"/>
          </a:xfrm>
          <a:prstGeom prst="wedgeRectCallout">
            <a:avLst>
              <a:gd name="adj1" fmla="val -46222"/>
              <a:gd name="adj2" fmla="val 8903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1200" dirty="0" smtClean="0">
                <a:latin typeface="华文细黑" pitchFamily="2" charset="-122"/>
                <a:ea typeface="华文细黑" pitchFamily="2" charset="-122"/>
              </a:rPr>
              <a:t>来，我教你</a:t>
            </a:r>
          </a:p>
        </p:txBody>
      </p:sp>
      <p:sp>
        <p:nvSpPr>
          <p:cNvPr id="22" name="矩形标注 21"/>
          <p:cNvSpPr/>
          <p:nvPr/>
        </p:nvSpPr>
        <p:spPr bwMode="auto">
          <a:xfrm>
            <a:off x="6839712" y="4242816"/>
            <a:ext cx="1877568" cy="536448"/>
          </a:xfrm>
          <a:prstGeom prst="wedgeRectCallout">
            <a:avLst>
              <a:gd name="adj1" fmla="val -63629"/>
              <a:gd name="adj2" fmla="val -1089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1200" dirty="0" smtClean="0">
                <a:latin typeface="华文细黑" pitchFamily="2" charset="-122"/>
                <a:ea typeface="华文细黑" pitchFamily="2" charset="-122"/>
              </a:rPr>
              <a:t>你问一下周边同事吧，我也很忙</a:t>
            </a:r>
          </a:p>
        </p:txBody>
      </p:sp>
      <p:sp>
        <p:nvSpPr>
          <p:cNvPr id="23" name="矩形标注 22"/>
          <p:cNvSpPr/>
          <p:nvPr/>
        </p:nvSpPr>
        <p:spPr bwMode="auto">
          <a:xfrm>
            <a:off x="6839712" y="914400"/>
            <a:ext cx="1792224" cy="451104"/>
          </a:xfrm>
          <a:prstGeom prst="wedgeRectCallout">
            <a:avLst>
              <a:gd name="adj1" fmla="val -55746"/>
              <a:gd name="adj2" fmla="val 9713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lang="zh-CN" altLang="en-US" sz="1200" dirty="0" smtClean="0">
                <a:latin typeface="华文细黑" pitchFamily="2" charset="-122"/>
                <a:ea typeface="华文细黑" pitchFamily="2" charset="-122"/>
              </a:rPr>
              <a:t>怎么大家都这么忙</a:t>
            </a:r>
            <a:r>
              <a:rPr lang="en-US" altLang="zh-CN" sz="120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anim calcmode="lin" valueType="num">
                                      <p:cBhvr additive="base">
                                        <p:cTn id="25" dur="500" fill="hold"/>
                                        <p:tgtEl>
                                          <p:spTgt spid="3075"/>
                                        </p:tgtEl>
                                        <p:attrNameLst>
                                          <p:attrName>ppt_x</p:attrName>
                                        </p:attrNameLst>
                                      </p:cBhvr>
                                      <p:tavLst>
                                        <p:tav tm="0">
                                          <p:val>
                                            <p:strVal val="#ppt_x"/>
                                          </p:val>
                                        </p:tav>
                                        <p:tav tm="100000">
                                          <p:val>
                                            <p:strVal val="#ppt_x"/>
                                          </p:val>
                                        </p:tav>
                                      </p:tavLst>
                                    </p:anim>
                                    <p:anim calcmode="lin" valueType="num">
                                      <p:cBhvr additive="base">
                                        <p:cTn id="26"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6"/>
                                        </p:tgtEl>
                                        <p:attrNameLst>
                                          <p:attrName>style.visibility</p:attrName>
                                        </p:attrNameLst>
                                      </p:cBhvr>
                                      <p:to>
                                        <p:strVal val="visible"/>
                                      </p:to>
                                    </p:set>
                                    <p:anim calcmode="lin" valueType="num">
                                      <p:cBhvr additive="base">
                                        <p:cTn id="43" dur="500" fill="hold"/>
                                        <p:tgtEl>
                                          <p:spTgt spid="3076"/>
                                        </p:tgtEl>
                                        <p:attrNameLst>
                                          <p:attrName>ppt_x</p:attrName>
                                        </p:attrNameLst>
                                      </p:cBhvr>
                                      <p:tavLst>
                                        <p:tav tm="0">
                                          <p:val>
                                            <p:strVal val="#ppt_x"/>
                                          </p:val>
                                        </p:tav>
                                        <p:tav tm="100000">
                                          <p:val>
                                            <p:strVal val="#ppt_x"/>
                                          </p:val>
                                        </p:tav>
                                      </p:tavLst>
                                    </p:anim>
                                    <p:anim calcmode="lin" valueType="num">
                                      <p:cBhvr additive="base">
                                        <p:cTn id="4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077"/>
                                        </p:tgtEl>
                                        <p:attrNameLst>
                                          <p:attrName>style.visibility</p:attrName>
                                        </p:attrNameLst>
                                      </p:cBhvr>
                                      <p:to>
                                        <p:strVal val="visible"/>
                                      </p:to>
                                    </p:set>
                                    <p:anim calcmode="lin" valueType="num">
                                      <p:cBhvr additive="base">
                                        <p:cTn id="61" dur="500" fill="hold"/>
                                        <p:tgtEl>
                                          <p:spTgt spid="3077"/>
                                        </p:tgtEl>
                                        <p:attrNameLst>
                                          <p:attrName>ppt_x</p:attrName>
                                        </p:attrNameLst>
                                      </p:cBhvr>
                                      <p:tavLst>
                                        <p:tav tm="0">
                                          <p:val>
                                            <p:strVal val="#ppt_x"/>
                                          </p:val>
                                        </p:tav>
                                        <p:tav tm="100000">
                                          <p:val>
                                            <p:strVal val="#ppt_x"/>
                                          </p:val>
                                        </p:tav>
                                      </p:tavLst>
                                    </p:anim>
                                    <p:anim calcmode="lin" valueType="num">
                                      <p:cBhvr additive="base">
                                        <p:cTn id="6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5" grpId="0" animBg="1"/>
      <p:bldP spid="17" grpId="0" animBg="1"/>
      <p:bldP spid="19"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256794"/>
            <a:ext cx="8064500" cy="522288"/>
          </a:xfrm>
        </p:spPr>
        <p:txBody>
          <a:bodyPr/>
          <a:lstStyle/>
          <a:p>
            <a:r>
              <a:rPr lang="zh-CN" altLang="en-US" sz="3000" b="1" dirty="0" smtClean="0">
                <a:latin typeface="微软雅黑" pitchFamily="34" charset="-122"/>
                <a:ea typeface="微软雅黑" pitchFamily="34" charset="-122"/>
              </a:rPr>
              <a:t>成长</a:t>
            </a:r>
            <a:r>
              <a:rPr lang="zh-CN" altLang="en-US" sz="3000" b="1" dirty="0" smtClean="0"/>
              <a:t>的片段之</a:t>
            </a:r>
            <a:r>
              <a:rPr lang="zh-CN" altLang="en-US" sz="3000" b="1" dirty="0" smtClean="0">
                <a:latin typeface="微软雅黑" pitchFamily="34" charset="-122"/>
                <a:ea typeface="微软雅黑" pitchFamily="34" charset="-122"/>
              </a:rPr>
              <a:t>“初来乍到”</a:t>
            </a:r>
            <a:endParaRPr lang="zh-CN" altLang="en-US" sz="3000" b="1" dirty="0">
              <a:latin typeface="微软雅黑" pitchFamily="34" charset="-122"/>
              <a:ea typeface="微软雅黑" pitchFamily="34" charset="-122"/>
            </a:endParaRPr>
          </a:p>
        </p:txBody>
      </p:sp>
      <p:sp>
        <p:nvSpPr>
          <p:cNvPr id="5" name="TextBox 4"/>
          <p:cNvSpPr txBox="1"/>
          <p:nvPr/>
        </p:nvSpPr>
        <p:spPr>
          <a:xfrm>
            <a:off x="3035808" y="2011680"/>
            <a:ext cx="2962656" cy="923330"/>
          </a:xfrm>
          <a:prstGeom prst="rect">
            <a:avLst/>
          </a:prstGeom>
          <a:solidFill>
            <a:schemeClr val="bg1">
              <a:lumMod val="85000"/>
            </a:schemeClr>
          </a:solidFill>
          <a:ln>
            <a:solidFill>
              <a:schemeClr val="bg1">
                <a:lumMod val="85000"/>
              </a:schemeClr>
            </a:solidFill>
          </a:ln>
        </p:spPr>
        <p:txBody>
          <a:bodyPr wrap="square" rtlCol="0">
            <a:spAutoFit/>
          </a:bodyPr>
          <a:lstStyle/>
          <a:p>
            <a:pPr>
              <a:lnSpc>
                <a:spcPct val="150000"/>
              </a:lnSpc>
            </a:pPr>
            <a:r>
              <a:rPr lang="zh-CN" altLang="en-US" dirty="0" smtClean="0">
                <a:latin typeface="华文细黑" pitchFamily="2" charset="-122"/>
                <a:ea typeface="华文细黑" pitchFamily="2" charset="-122"/>
              </a:rPr>
              <a:t>小白为什么屡被拒绝？</a:t>
            </a:r>
            <a:endParaRPr lang="en-US" altLang="zh-CN" dirty="0" smtClean="0">
              <a:latin typeface="华文细黑" pitchFamily="2" charset="-122"/>
              <a:ea typeface="华文细黑" pitchFamily="2" charset="-122"/>
            </a:endParaRPr>
          </a:p>
          <a:p>
            <a:pPr>
              <a:lnSpc>
                <a:spcPct val="150000"/>
              </a:lnSpc>
            </a:pPr>
            <a:r>
              <a:rPr lang="zh-CN" altLang="en-US" dirty="0" smtClean="0">
                <a:latin typeface="华文细黑" pitchFamily="2" charset="-122"/>
                <a:ea typeface="华文细黑" pitchFamily="2" charset="-122"/>
              </a:rPr>
              <a:t>怎样才能有效地求助？</a:t>
            </a:r>
            <a:endParaRPr lang="zh-CN" altLang="en-US" dirty="0">
              <a:latin typeface="华文细黑" pitchFamily="2" charset="-122"/>
              <a:ea typeface="华文细黑" pitchFamily="2" charset="-122"/>
            </a:endParaRPr>
          </a:p>
        </p:txBody>
      </p:sp>
      <p:pic>
        <p:nvPicPr>
          <p:cNvPr id="3074" name="Picture 2"/>
          <p:cNvPicPr>
            <a:picLocks noChangeAspect="1" noChangeArrowheads="1"/>
          </p:cNvPicPr>
          <p:nvPr/>
        </p:nvPicPr>
        <p:blipFill>
          <a:blip r:embed="rId3"/>
          <a:srcRect/>
          <a:stretch>
            <a:fillRect/>
          </a:stretch>
        </p:blipFill>
        <p:spPr bwMode="auto">
          <a:xfrm>
            <a:off x="569714" y="1097280"/>
            <a:ext cx="2130243" cy="2178558"/>
          </a:xfrm>
          <a:prstGeom prst="rect">
            <a:avLst/>
          </a:prstGeom>
          <a:ln>
            <a:noFill/>
          </a:ln>
          <a:effectLst>
            <a:softEdge rad="112500"/>
          </a:effectLst>
        </p:spPr>
      </p:pic>
      <p:sp>
        <p:nvSpPr>
          <p:cNvPr id="7" name="TextBox 6"/>
          <p:cNvSpPr txBox="1"/>
          <p:nvPr/>
        </p:nvSpPr>
        <p:spPr>
          <a:xfrm>
            <a:off x="2926080" y="1316736"/>
            <a:ext cx="3511296" cy="369332"/>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大家一起想想！</a:t>
            </a:r>
            <a:endParaRPr lang="zh-CN" altLang="en-US" b="1" dirty="0">
              <a:latin typeface="华文细黑" pitchFamily="2" charset="-122"/>
              <a:ea typeface="华文细黑" pitchFamily="2" charset="-122"/>
            </a:endParaRPr>
          </a:p>
        </p:txBody>
      </p:sp>
      <p:sp>
        <p:nvSpPr>
          <p:cNvPr id="9" name="TextBox 8"/>
          <p:cNvSpPr txBox="1"/>
          <p:nvPr/>
        </p:nvSpPr>
        <p:spPr>
          <a:xfrm>
            <a:off x="5644896" y="3560064"/>
            <a:ext cx="2377440" cy="872868"/>
          </a:xfrm>
          <a:prstGeom prst="rect">
            <a:avLst/>
          </a:prstGeom>
          <a:noFill/>
        </p:spPr>
        <p:txBody>
          <a:bodyPr wrap="square" rtlCol="0">
            <a:spAutoFit/>
          </a:bodyPr>
          <a:lstStyle/>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小组讨论</a:t>
            </a:r>
            <a:r>
              <a:rPr lang="en-US" altLang="zh-CN" dirty="0" smtClean="0">
                <a:solidFill>
                  <a:srgbClr val="0099CC"/>
                </a:solidFill>
                <a:latin typeface="华文细黑" pitchFamily="2" charset="-122"/>
                <a:ea typeface="华文细黑" pitchFamily="2" charset="-122"/>
              </a:rPr>
              <a:t>5min</a:t>
            </a:r>
          </a:p>
          <a:p>
            <a:pPr>
              <a:lnSpc>
                <a:spcPct val="150000"/>
              </a:lnSpc>
              <a:buFont typeface="Arial" pitchFamily="34" charset="0"/>
              <a:buChar char="•"/>
            </a:pPr>
            <a:r>
              <a:rPr lang="zh-CN" altLang="en-US" dirty="0" smtClean="0">
                <a:solidFill>
                  <a:srgbClr val="0099CC"/>
                </a:solidFill>
                <a:latin typeface="华文细黑" pitchFamily="2" charset="-122"/>
                <a:ea typeface="华文细黑" pitchFamily="2" charset="-122"/>
              </a:rPr>
              <a:t>各组发表</a:t>
            </a:r>
            <a:r>
              <a:rPr lang="en-US" altLang="zh-CN" dirty="0" smtClean="0">
                <a:solidFill>
                  <a:srgbClr val="0099CC"/>
                </a:solidFill>
                <a:latin typeface="华文细黑" pitchFamily="2" charset="-122"/>
                <a:ea typeface="华文细黑" pitchFamily="2" charset="-122"/>
              </a:rPr>
              <a:t>2min</a:t>
            </a:r>
            <a:endParaRPr lang="zh-CN" altLang="en-US" dirty="0">
              <a:solidFill>
                <a:srgbClr val="0099CC"/>
              </a:solidFill>
              <a:latin typeface="华文细黑" pitchFamily="2" charset="-122"/>
              <a:ea typeface="华文细黑" pitchFamily="2"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256794"/>
            <a:ext cx="8064500" cy="522288"/>
          </a:xfrm>
        </p:spPr>
        <p:txBody>
          <a:bodyPr/>
          <a:lstStyle/>
          <a:p>
            <a:r>
              <a:rPr lang="zh-CN" altLang="en-US" sz="3000" b="1" dirty="0" smtClean="0">
                <a:latin typeface="微软雅黑" pitchFamily="34" charset="-122"/>
                <a:ea typeface="微软雅黑" pitchFamily="34" charset="-122"/>
              </a:rPr>
              <a:t>成长</a:t>
            </a:r>
            <a:r>
              <a:rPr lang="zh-CN" altLang="en-US" sz="3000" b="1" dirty="0" smtClean="0"/>
              <a:t>的片段之</a:t>
            </a:r>
            <a:r>
              <a:rPr lang="zh-CN" altLang="en-US" sz="3000" b="1" dirty="0" smtClean="0">
                <a:latin typeface="微软雅黑" pitchFamily="34" charset="-122"/>
                <a:ea typeface="微软雅黑" pitchFamily="34" charset="-122"/>
              </a:rPr>
              <a:t>“初来乍到”</a:t>
            </a:r>
            <a:r>
              <a:rPr lang="en-US" altLang="zh-CN" sz="2000" b="1" dirty="0" smtClean="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如何有效求助</a:t>
            </a:r>
            <a:endParaRPr lang="zh-CN" altLang="en-US" sz="2000" b="1" dirty="0">
              <a:solidFill>
                <a:srgbClr val="FF0000"/>
              </a:solidFill>
              <a:latin typeface="微软雅黑" pitchFamily="34" charset="-122"/>
              <a:ea typeface="微软雅黑" pitchFamily="34" charset="-122"/>
            </a:endParaRPr>
          </a:p>
        </p:txBody>
      </p:sp>
      <p:pic>
        <p:nvPicPr>
          <p:cNvPr id="63490" name="Picture 2"/>
          <p:cNvPicPr>
            <a:picLocks noChangeAspect="1" noChangeArrowheads="1"/>
          </p:cNvPicPr>
          <p:nvPr/>
        </p:nvPicPr>
        <p:blipFill>
          <a:blip r:embed="rId3"/>
          <a:srcRect/>
          <a:stretch>
            <a:fillRect/>
          </a:stretch>
        </p:blipFill>
        <p:spPr bwMode="auto">
          <a:xfrm>
            <a:off x="4675441" y="2781608"/>
            <a:ext cx="1896047" cy="1874212"/>
          </a:xfrm>
          <a:prstGeom prst="rect">
            <a:avLst/>
          </a:prstGeom>
          <a:ln>
            <a:noFill/>
          </a:ln>
          <a:effectLst>
            <a:softEdge rad="112500"/>
          </a:effectLst>
        </p:spPr>
      </p:pic>
      <p:sp>
        <p:nvSpPr>
          <p:cNvPr id="43" name="TextBox 42"/>
          <p:cNvSpPr txBox="1"/>
          <p:nvPr/>
        </p:nvSpPr>
        <p:spPr>
          <a:xfrm>
            <a:off x="853440" y="2377440"/>
            <a:ext cx="6742176" cy="2200602"/>
          </a:xfrm>
          <a:prstGeom prst="rect">
            <a:avLst/>
          </a:prstGeom>
          <a:noFill/>
        </p:spPr>
        <p:txBody>
          <a:bodyPr wrap="square" rtlCol="0">
            <a:spAutoFit/>
          </a:bodyPr>
          <a:lstStyle/>
          <a:p>
            <a:r>
              <a:rPr lang="zh-CN" altLang="en-US" sz="1600" b="1" dirty="0" smtClean="0">
                <a:solidFill>
                  <a:srgbClr val="C00000"/>
                </a:solidFill>
                <a:latin typeface="华文细黑" pitchFamily="2" charset="-122"/>
                <a:ea typeface="华文细黑" pitchFamily="2" charset="-122"/>
              </a:rPr>
              <a:t>如何有效求助</a:t>
            </a:r>
            <a:endParaRPr lang="en-US" altLang="zh-CN" sz="1600" b="1" dirty="0" smtClean="0">
              <a:solidFill>
                <a:srgbClr val="C00000"/>
              </a:solidFill>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问题分类汇总</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求助做好笔记，不问重复问题</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多在小事上帮助别人以换取别人的帮助</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伸手不打笑脸人</a:t>
            </a:r>
            <a:endParaRPr lang="en-US" altLang="zh-CN" sz="1400" dirty="0" smtClean="0">
              <a:latin typeface="华文细黑" pitchFamily="2" charset="-122"/>
              <a:ea typeface="华文细黑" pitchFamily="2" charset="-122"/>
            </a:endParaRPr>
          </a:p>
          <a:p>
            <a:pPr>
              <a:lnSpc>
                <a:spcPct val="150000"/>
              </a:lnSpc>
              <a:buFont typeface="Arial" pitchFamily="34" charset="0"/>
              <a:buChar char="•"/>
            </a:pPr>
            <a:r>
              <a:rPr lang="zh-CN" altLang="en-US" sz="1400" dirty="0" smtClean="0">
                <a:latin typeface="华文细黑" pitchFamily="2" charset="-122"/>
                <a:ea typeface="华文细黑" pitchFamily="2" charset="-122"/>
              </a:rPr>
              <a:t>常怀感恩之心</a:t>
            </a:r>
            <a:endParaRPr lang="en-US" altLang="zh-CN" sz="1400" dirty="0" smtClean="0">
              <a:latin typeface="华文细黑" pitchFamily="2" charset="-122"/>
              <a:ea typeface="华文细黑" pitchFamily="2" charset="-122"/>
            </a:endParaRPr>
          </a:p>
          <a:p>
            <a:pPr>
              <a:buFont typeface="Arial" pitchFamily="34" charset="0"/>
              <a:buChar char="•"/>
            </a:pPr>
            <a:endParaRPr lang="zh-CN" altLang="en-US" sz="1600" dirty="0">
              <a:latin typeface="华文细黑" pitchFamily="2" charset="-122"/>
              <a:ea typeface="华文细黑" pitchFamily="2" charset="-122"/>
            </a:endParaRPr>
          </a:p>
        </p:txBody>
      </p:sp>
      <p:pic>
        <p:nvPicPr>
          <p:cNvPr id="6" name="Picture 3"/>
          <p:cNvPicPr>
            <a:picLocks noChangeAspect="1" noChangeArrowheads="1"/>
          </p:cNvPicPr>
          <p:nvPr/>
        </p:nvPicPr>
        <p:blipFill>
          <a:blip r:embed="rId4"/>
          <a:srcRect/>
          <a:stretch>
            <a:fillRect/>
          </a:stretch>
        </p:blipFill>
        <p:spPr bwMode="auto">
          <a:xfrm>
            <a:off x="428435" y="1003172"/>
            <a:ext cx="1107956" cy="813436"/>
          </a:xfrm>
          <a:prstGeom prst="rect">
            <a:avLst/>
          </a:prstGeom>
          <a:ln>
            <a:noFill/>
          </a:ln>
          <a:effectLst>
            <a:softEdge rad="112500"/>
          </a:effectLst>
        </p:spPr>
      </p:pic>
      <p:sp>
        <p:nvSpPr>
          <p:cNvPr id="7" name="矩形标注 6"/>
          <p:cNvSpPr/>
          <p:nvPr/>
        </p:nvSpPr>
        <p:spPr bwMode="auto">
          <a:xfrm>
            <a:off x="2011680" y="1011936"/>
            <a:ext cx="1920240" cy="518160"/>
          </a:xfrm>
          <a:prstGeom prst="wedgeRectCallout">
            <a:avLst>
              <a:gd name="adj1" fmla="val -77025"/>
              <a:gd name="adj2" fmla="val -1599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r>
              <a:rPr kumimoji="0" lang="zh-CN" altLang="en-US" sz="1200" b="0" i="0" u="none" strike="noStrike" cap="none" normalizeH="0" baseline="0" dirty="0" smtClean="0">
                <a:ln>
                  <a:noFill/>
                </a:ln>
                <a:solidFill>
                  <a:schemeClr val="tx1"/>
                </a:solidFill>
                <a:effectLst/>
                <a:latin typeface="Arial" charset="0"/>
                <a:ea typeface="宋体" charset="-122"/>
              </a:rPr>
              <a:t>师父，我求助，大家为什么都不理我</a:t>
            </a:r>
            <a:r>
              <a:rPr kumimoji="0" lang="en-US" altLang="zh-CN" sz="1200" b="0" i="0" u="none" strike="noStrike" cap="none" normalizeH="0" baseline="0" dirty="0" smtClean="0">
                <a:ln>
                  <a:noFill/>
                </a:ln>
                <a:solidFill>
                  <a:schemeClr val="tx1"/>
                </a:solidFill>
                <a:effectLst/>
                <a:latin typeface="Arial" charset="0"/>
                <a:ea typeface="宋体"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pic>
        <p:nvPicPr>
          <p:cNvPr id="8" name="Picture 3"/>
          <p:cNvPicPr>
            <a:picLocks noChangeAspect="1" noChangeArrowheads="1"/>
          </p:cNvPicPr>
          <p:nvPr/>
        </p:nvPicPr>
        <p:blipFill>
          <a:blip r:embed="rId5" cstate="print"/>
          <a:srcRect/>
          <a:stretch>
            <a:fillRect/>
          </a:stretch>
        </p:blipFill>
        <p:spPr bwMode="auto">
          <a:xfrm>
            <a:off x="4157472" y="1262622"/>
            <a:ext cx="1344070" cy="1553730"/>
          </a:xfrm>
          <a:prstGeom prst="ellipse">
            <a:avLst/>
          </a:prstGeom>
          <a:ln>
            <a:noFill/>
          </a:ln>
          <a:effectLst>
            <a:softEdge rad="112500"/>
          </a:effectLst>
        </p:spPr>
      </p:pic>
      <p:sp>
        <p:nvSpPr>
          <p:cNvPr id="9" name="矩形标注 8"/>
          <p:cNvSpPr/>
          <p:nvPr/>
        </p:nvSpPr>
        <p:spPr bwMode="auto">
          <a:xfrm>
            <a:off x="5925312" y="1036320"/>
            <a:ext cx="2962656" cy="1194816"/>
          </a:xfrm>
          <a:prstGeom prst="wedgeRectCallout">
            <a:avLst>
              <a:gd name="adj1" fmla="val -64145"/>
              <a:gd name="adj2" fmla="val 1733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indent="360000" defTabSz="1008063"/>
            <a:r>
              <a:rPr lang="zh-CN" altLang="en-US" sz="1200" dirty="0" smtClean="0">
                <a:latin typeface="华文细黑" pitchFamily="2" charset="-122"/>
                <a:ea typeface="华文细黑" pitchFamily="2" charset="-122"/>
              </a:rPr>
              <a:t>你能积极主动地去求助是好事，同事们都愿意帮助你，但每位同事都有自己的工作任务，也会碰到很棘手的问题，这时就很有可能不能及时地为你提供帮助 ，所以我们的求助也要讲究方式方法</a:t>
            </a:r>
            <a:r>
              <a:rPr lang="en-US" altLang="zh-CN" sz="120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3490"/>
                                        </p:tgtEl>
                                        <p:attrNameLst>
                                          <p:attrName>style.visibility</p:attrName>
                                        </p:attrNameLst>
                                      </p:cBhvr>
                                      <p:to>
                                        <p:strVal val="visible"/>
                                      </p:to>
                                    </p:set>
                                    <p:anim calcmode="lin" valueType="num">
                                      <p:cBhvr additive="base">
                                        <p:cTn id="31" dur="500" fill="hold"/>
                                        <p:tgtEl>
                                          <p:spTgt spid="63490"/>
                                        </p:tgtEl>
                                        <p:attrNameLst>
                                          <p:attrName>ppt_x</p:attrName>
                                        </p:attrNameLst>
                                      </p:cBhvr>
                                      <p:tavLst>
                                        <p:tav tm="0">
                                          <p:val>
                                            <p:strVal val="#ppt_x"/>
                                          </p:val>
                                        </p:tav>
                                        <p:tav tm="100000">
                                          <p:val>
                                            <p:strVal val="#ppt_x"/>
                                          </p:val>
                                        </p:tav>
                                      </p:tavLst>
                                    </p:anim>
                                    <p:anim calcmode="lin" valueType="num">
                                      <p:cBhvr additive="base">
                                        <p:cTn id="32" dur="500" fill="hold"/>
                                        <p:tgtEl>
                                          <p:spTgt spid="6349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43"/>
                                        </p:tgtEl>
                                        <p:attrNameLst>
                                          <p:attrName>style.visibility</p:attrName>
                                        </p:attrNameLst>
                                      </p:cBhvr>
                                      <p:to>
                                        <p:strVal val="visible"/>
                                      </p:to>
                                    </p:set>
                                    <p:anim calcmode="discrete" valueType="clr">
                                      <p:cBhvr override="childStyle">
                                        <p:cTn id="37" dur="80"/>
                                        <p:tgtEl>
                                          <p:spTgt spid="43"/>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43"/>
                                        </p:tgtEl>
                                        <p:attrNameLst>
                                          <p:attrName>fillcolor</p:attrName>
                                        </p:attrNameLst>
                                      </p:cBhvr>
                                      <p:tavLst>
                                        <p:tav tm="0">
                                          <p:val>
                                            <p:clrVal>
                                              <a:schemeClr val="accent2"/>
                                            </p:clrVal>
                                          </p:val>
                                        </p:tav>
                                        <p:tav tm="50000">
                                          <p:val>
                                            <p:clrVal>
                                              <a:schemeClr val="hlink"/>
                                            </p:clrVal>
                                          </p:val>
                                        </p:tav>
                                      </p:tavLst>
                                    </p:anim>
                                    <p:set>
                                      <p:cBhvr>
                                        <p:cTn id="39" dur="80"/>
                                        <p:tgtEl>
                                          <p:spTgt spid="4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latin typeface="微软雅黑" pitchFamily="34" charset="-122"/>
                <a:ea typeface="微软雅黑" pitchFamily="34" charset="-122"/>
              </a:rPr>
              <a:t>成长</a:t>
            </a:r>
            <a:r>
              <a:rPr lang="zh-CN" altLang="en-US" sz="3000" b="1" dirty="0" smtClean="0"/>
              <a:t>的片段之</a:t>
            </a:r>
            <a:r>
              <a:rPr lang="zh-CN" altLang="en-US" sz="3000" b="1" dirty="0" smtClean="0">
                <a:latin typeface="微软雅黑" pitchFamily="34" charset="-122"/>
                <a:ea typeface="微软雅黑" pitchFamily="34" charset="-122"/>
              </a:rPr>
              <a:t>“第一次交付”</a:t>
            </a:r>
            <a:endParaRPr lang="zh-CN" altLang="en-US" sz="3000" b="1" dirty="0">
              <a:latin typeface="微软雅黑" pitchFamily="34" charset="-122"/>
              <a:ea typeface="微软雅黑" pitchFamily="34" charset="-122"/>
            </a:endParaRPr>
          </a:p>
        </p:txBody>
      </p:sp>
      <p:pic>
        <p:nvPicPr>
          <p:cNvPr id="7" name="Picture 3"/>
          <p:cNvPicPr>
            <a:picLocks noChangeAspect="1" noChangeArrowheads="1"/>
          </p:cNvPicPr>
          <p:nvPr/>
        </p:nvPicPr>
        <p:blipFill>
          <a:blip r:embed="rId3" cstate="print"/>
          <a:srcRect/>
          <a:stretch>
            <a:fillRect/>
          </a:stretch>
        </p:blipFill>
        <p:spPr bwMode="auto">
          <a:xfrm>
            <a:off x="329184" y="1091934"/>
            <a:ext cx="1344070" cy="1553730"/>
          </a:xfrm>
          <a:prstGeom prst="ellipse">
            <a:avLst/>
          </a:prstGeom>
          <a:ln>
            <a:noFill/>
          </a:ln>
          <a:effectLst>
            <a:softEdge rad="112500"/>
          </a:effectLst>
        </p:spPr>
      </p:pic>
      <p:sp>
        <p:nvSpPr>
          <p:cNvPr id="8" name="矩形 7"/>
          <p:cNvSpPr/>
          <p:nvPr/>
        </p:nvSpPr>
        <p:spPr>
          <a:xfrm>
            <a:off x="1591056" y="1105954"/>
            <a:ext cx="3468624" cy="1200329"/>
          </a:xfrm>
          <a:prstGeom prst="rect">
            <a:avLst/>
          </a:prstGeom>
          <a:solidFill>
            <a:schemeClr val="bg1">
              <a:lumMod val="85000"/>
            </a:schemeClr>
          </a:solidFill>
        </p:spPr>
        <p:txBody>
          <a:bodyPr wrap="square">
            <a:spAutoFit/>
          </a:bodyPr>
          <a:lstStyle/>
          <a:p>
            <a:pPr>
              <a:lnSpc>
                <a:spcPct val="150000"/>
              </a:lnSpc>
            </a:pPr>
            <a:r>
              <a:rPr lang="zh-CN" altLang="en-US" sz="1200" dirty="0" smtClean="0">
                <a:latin typeface="华文细黑" pitchFamily="2" charset="-122"/>
                <a:ea typeface="华文细黑" pitchFamily="2" charset="-122"/>
              </a:rPr>
              <a:t>小白，来新任务啦，给新开发的</a:t>
            </a:r>
            <a:r>
              <a:rPr lang="en-US" sz="1200" dirty="0" smtClean="0">
                <a:latin typeface="华文细黑" pitchFamily="2" charset="-122"/>
                <a:ea typeface="华文细黑" pitchFamily="2" charset="-122"/>
              </a:rPr>
              <a:t>XX</a:t>
            </a:r>
            <a:r>
              <a:rPr lang="zh-CN" altLang="en-US" sz="1200" dirty="0" smtClean="0">
                <a:latin typeface="华文细黑" pitchFamily="2" charset="-122"/>
                <a:ea typeface="华文细黑" pitchFamily="2" charset="-122"/>
              </a:rPr>
              <a:t>产品</a:t>
            </a:r>
            <a:r>
              <a:rPr lang="en-US" sz="1200" dirty="0" smtClean="0">
                <a:latin typeface="华文细黑" pitchFamily="2" charset="-122"/>
                <a:ea typeface="华文细黑" pitchFamily="2" charset="-122"/>
              </a:rPr>
              <a:t>B</a:t>
            </a:r>
            <a:r>
              <a:rPr lang="zh-CN" altLang="en-US" sz="1200" dirty="0" smtClean="0">
                <a:latin typeface="华文细黑" pitchFamily="2" charset="-122"/>
                <a:ea typeface="华文细黑" pitchFamily="2" charset="-122"/>
              </a:rPr>
              <a:t>版本编写一份产品说明书吧。</a:t>
            </a:r>
          </a:p>
          <a:p>
            <a:pPr>
              <a:lnSpc>
                <a:spcPct val="150000"/>
              </a:lnSpc>
            </a:pPr>
            <a:r>
              <a:rPr lang="zh-CN" altLang="en-US" sz="1200" dirty="0" smtClean="0">
                <a:latin typeface="华文细黑" pitchFamily="2" charset="-122"/>
                <a:ea typeface="华文细黑" pitchFamily="2" charset="-122"/>
              </a:rPr>
              <a:t>这可算是你在部门的第一次输出哦，你要好好准备登台亮相了。</a:t>
            </a:r>
            <a:endParaRPr lang="zh-CN" altLang="en-US" sz="1200" dirty="0"/>
          </a:p>
        </p:txBody>
      </p:sp>
      <p:pic>
        <p:nvPicPr>
          <p:cNvPr id="9" name="Picture 2"/>
          <p:cNvPicPr>
            <a:picLocks noChangeAspect="1" noChangeArrowheads="1"/>
          </p:cNvPicPr>
          <p:nvPr/>
        </p:nvPicPr>
        <p:blipFill>
          <a:blip r:embed="rId4"/>
          <a:srcRect/>
          <a:stretch>
            <a:fillRect/>
          </a:stretch>
        </p:blipFill>
        <p:spPr bwMode="auto">
          <a:xfrm>
            <a:off x="4828032" y="849276"/>
            <a:ext cx="1536192" cy="1711044"/>
          </a:xfrm>
          <a:prstGeom prst="ellipse">
            <a:avLst/>
          </a:prstGeom>
          <a:ln>
            <a:noFill/>
          </a:ln>
          <a:effectLst>
            <a:softEdge rad="112500"/>
          </a:effectLst>
        </p:spPr>
      </p:pic>
      <p:sp>
        <p:nvSpPr>
          <p:cNvPr id="10" name="矩形 9"/>
          <p:cNvSpPr/>
          <p:nvPr/>
        </p:nvSpPr>
        <p:spPr>
          <a:xfrm>
            <a:off x="6266688" y="1151305"/>
            <a:ext cx="2682240" cy="616644"/>
          </a:xfrm>
          <a:prstGeom prst="rect">
            <a:avLst/>
          </a:prstGeom>
          <a:solidFill>
            <a:schemeClr val="bg1">
              <a:lumMod val="85000"/>
            </a:schemeClr>
          </a:solidFill>
        </p:spPr>
        <p:txBody>
          <a:bodyPr wrap="square">
            <a:spAutoFit/>
          </a:bodyPr>
          <a:lstStyle/>
          <a:p>
            <a:pPr>
              <a:lnSpc>
                <a:spcPct val="150000"/>
              </a:lnSpc>
            </a:pPr>
            <a:r>
              <a:rPr lang="zh-CN" altLang="en-US" sz="1200" dirty="0" smtClean="0">
                <a:latin typeface="华文细黑" pitchFamily="2" charset="-122"/>
                <a:ea typeface="华文细黑" pitchFamily="2" charset="-122"/>
              </a:rPr>
              <a:t>产品都开发出来了，写说明书还不容易！放心吧，师父， 没问题！</a:t>
            </a:r>
            <a:endParaRPr lang="zh-CN" altLang="en-US" sz="1200" dirty="0"/>
          </a:p>
        </p:txBody>
      </p:sp>
      <p:sp>
        <p:nvSpPr>
          <p:cNvPr id="13" name="矩形 12"/>
          <p:cNvSpPr/>
          <p:nvPr/>
        </p:nvSpPr>
        <p:spPr>
          <a:xfrm>
            <a:off x="2323335" y="2643116"/>
            <a:ext cx="3108543" cy="276999"/>
          </a:xfrm>
          <a:prstGeom prst="rect">
            <a:avLst/>
          </a:prstGeom>
          <a:ln>
            <a:solidFill>
              <a:schemeClr val="tx1"/>
            </a:solidFill>
            <a:prstDash val="dashDot"/>
          </a:ln>
        </p:spPr>
        <p:txBody>
          <a:bodyPr wrap="none">
            <a:spAutoFit/>
          </a:bodyPr>
          <a:lstStyle/>
          <a:p>
            <a:r>
              <a:rPr lang="zh-CN" altLang="en-US" sz="1200" dirty="0" smtClean="0">
                <a:latin typeface="华文细黑" pitchFamily="2" charset="-122"/>
                <a:ea typeface="华文细黑" pitchFamily="2" charset="-122"/>
              </a:rPr>
              <a:t>有很多地方自己都只是一知半解，怎么办？</a:t>
            </a:r>
            <a:endParaRPr lang="zh-CN" altLang="en-US" sz="1200" dirty="0"/>
          </a:p>
        </p:txBody>
      </p:sp>
      <p:sp>
        <p:nvSpPr>
          <p:cNvPr id="14" name="矩形 13"/>
          <p:cNvSpPr/>
          <p:nvPr/>
        </p:nvSpPr>
        <p:spPr>
          <a:xfrm>
            <a:off x="2956560" y="2983522"/>
            <a:ext cx="4572000" cy="893643"/>
          </a:xfrm>
          <a:prstGeom prst="rect">
            <a:avLst/>
          </a:prstGeom>
          <a:ln>
            <a:solidFill>
              <a:schemeClr val="tx1"/>
            </a:solidFill>
            <a:prstDash val="dashDot"/>
          </a:ln>
        </p:spPr>
        <p:txBody>
          <a:bodyPr>
            <a:spAutoFit/>
          </a:bodyPr>
          <a:lstStyle/>
          <a:p>
            <a:pPr>
              <a:lnSpc>
                <a:spcPct val="150000"/>
              </a:lnSpc>
            </a:pPr>
            <a:r>
              <a:rPr lang="zh-CN" altLang="en-US" sz="1200" dirty="0" smtClean="0">
                <a:latin typeface="华文细黑" pitchFamily="2" charset="-122"/>
                <a:ea typeface="华文细黑" pitchFamily="2" charset="-122"/>
              </a:rPr>
              <a:t>应该去向负责该产品开发的同事请教，可是要想尽快把这个说明书写出来，拿着一个一个问题去请教同事太浪费时间了，有没有什么捷径呢？</a:t>
            </a:r>
            <a:endParaRPr lang="zh-CN" altLang="en-US" sz="1200" dirty="0"/>
          </a:p>
        </p:txBody>
      </p:sp>
      <p:sp>
        <p:nvSpPr>
          <p:cNvPr id="15" name="矩形 14"/>
          <p:cNvSpPr/>
          <p:nvPr/>
        </p:nvSpPr>
        <p:spPr>
          <a:xfrm>
            <a:off x="2505456" y="3922306"/>
            <a:ext cx="4572000" cy="893643"/>
          </a:xfrm>
          <a:prstGeom prst="rect">
            <a:avLst/>
          </a:prstGeom>
          <a:ln>
            <a:solidFill>
              <a:schemeClr val="tx1"/>
            </a:solidFill>
            <a:prstDash val="dashDot"/>
          </a:ln>
        </p:spPr>
        <p:txBody>
          <a:bodyPr>
            <a:spAutoFit/>
          </a:bodyPr>
          <a:lstStyle/>
          <a:p>
            <a:pPr>
              <a:lnSpc>
                <a:spcPct val="150000"/>
              </a:lnSpc>
            </a:pPr>
            <a:r>
              <a:rPr lang="zh-CN" altLang="en-US" sz="1200" dirty="0" smtClean="0">
                <a:latin typeface="华文细黑" pitchFamily="2" charset="-122"/>
                <a:ea typeface="华文细黑" pitchFamily="2" charset="-122"/>
              </a:rPr>
              <a:t>产品</a:t>
            </a:r>
            <a:r>
              <a:rPr lang="en-US" sz="1200" dirty="0" smtClean="0">
                <a:latin typeface="华文细黑" pitchFamily="2" charset="-122"/>
                <a:ea typeface="华文细黑" pitchFamily="2" charset="-122"/>
              </a:rPr>
              <a:t>A</a:t>
            </a:r>
            <a:r>
              <a:rPr lang="zh-CN" altLang="en-US" sz="1200" dirty="0" smtClean="0">
                <a:latin typeface="华文细黑" pitchFamily="2" charset="-122"/>
                <a:ea typeface="华文细黑" pitchFamily="2" charset="-122"/>
              </a:rPr>
              <a:t>版本不是已经有说明书了吗？不如把</a:t>
            </a:r>
            <a:r>
              <a:rPr lang="en-US" sz="1200" dirty="0" smtClean="0">
                <a:latin typeface="华文细黑" pitchFamily="2" charset="-122"/>
                <a:ea typeface="华文细黑" pitchFamily="2" charset="-122"/>
              </a:rPr>
              <a:t>A</a:t>
            </a:r>
            <a:r>
              <a:rPr lang="zh-CN" altLang="en-US" sz="1200" dirty="0" smtClean="0">
                <a:latin typeface="华文细黑" pitchFamily="2" charset="-122"/>
                <a:ea typeface="华文细黑" pitchFamily="2" charset="-122"/>
              </a:rPr>
              <a:t>版本的拿来改一改，这样多省事，反正两个版本功能都差不多。嗯，这个办法好，省时省力！</a:t>
            </a:r>
            <a:endParaRPr lang="zh-CN" altLang="en-US" sz="1200" dirty="0"/>
          </a:p>
        </p:txBody>
      </p:sp>
      <p:pic>
        <p:nvPicPr>
          <p:cNvPr id="16" name="Picture 2"/>
          <p:cNvPicPr>
            <a:picLocks noChangeAspect="1" noChangeArrowheads="1"/>
          </p:cNvPicPr>
          <p:nvPr/>
        </p:nvPicPr>
        <p:blipFill>
          <a:blip r:embed="rId4"/>
          <a:srcRect/>
          <a:stretch>
            <a:fillRect/>
          </a:stretch>
        </p:blipFill>
        <p:spPr bwMode="auto">
          <a:xfrm>
            <a:off x="597408" y="2569766"/>
            <a:ext cx="1874248" cy="2087578"/>
          </a:xfrm>
          <a:prstGeom prst="ellipse">
            <a:avLst/>
          </a:prstGeom>
          <a:ln>
            <a:noFill/>
          </a:ln>
          <a:effectLst>
            <a:softEdge rad="112500"/>
          </a:effectLst>
        </p:spPr>
      </p:pic>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365760" y="390906"/>
            <a:ext cx="8064500" cy="522288"/>
          </a:xfrm>
        </p:spPr>
        <p:txBody>
          <a:bodyPr/>
          <a:lstStyle/>
          <a:p>
            <a:r>
              <a:rPr lang="zh-CN" altLang="en-US" sz="3000" b="1" dirty="0" smtClean="0">
                <a:latin typeface="微软雅黑" pitchFamily="34" charset="-122"/>
                <a:ea typeface="微软雅黑" pitchFamily="34" charset="-122"/>
              </a:rPr>
              <a:t>成长</a:t>
            </a:r>
            <a:r>
              <a:rPr lang="zh-CN" altLang="en-US" sz="3000" b="1" dirty="0" smtClean="0"/>
              <a:t>的片段之</a:t>
            </a:r>
            <a:r>
              <a:rPr lang="zh-CN" altLang="en-US" sz="3000" b="1" dirty="0" smtClean="0">
                <a:latin typeface="微软雅黑" pitchFamily="34" charset="-122"/>
                <a:ea typeface="微软雅黑" pitchFamily="34" charset="-122"/>
              </a:rPr>
              <a:t>“第一次交付”</a:t>
            </a:r>
            <a:endParaRPr lang="zh-CN" altLang="en-US" sz="3000" b="1" dirty="0">
              <a:latin typeface="微软雅黑" pitchFamily="34" charset="-122"/>
              <a:ea typeface="微软雅黑" pitchFamily="34" charset="-122"/>
            </a:endParaRPr>
          </a:p>
        </p:txBody>
      </p:sp>
      <p:pic>
        <p:nvPicPr>
          <p:cNvPr id="5" name="Picture 3"/>
          <p:cNvPicPr>
            <a:picLocks noChangeAspect="1" noChangeArrowheads="1"/>
          </p:cNvPicPr>
          <p:nvPr/>
        </p:nvPicPr>
        <p:blipFill>
          <a:blip r:embed="rId3" cstate="print"/>
          <a:srcRect/>
          <a:stretch>
            <a:fillRect/>
          </a:stretch>
        </p:blipFill>
        <p:spPr bwMode="auto">
          <a:xfrm>
            <a:off x="390144" y="1018782"/>
            <a:ext cx="1344070" cy="1553730"/>
          </a:xfrm>
          <a:prstGeom prst="ellipse">
            <a:avLst/>
          </a:prstGeom>
          <a:ln>
            <a:noFill/>
          </a:ln>
          <a:effectLst>
            <a:softEdge rad="112500"/>
          </a:effectLst>
        </p:spPr>
      </p:pic>
      <p:sp>
        <p:nvSpPr>
          <p:cNvPr id="6" name="矩形 5"/>
          <p:cNvSpPr/>
          <p:nvPr/>
        </p:nvSpPr>
        <p:spPr>
          <a:xfrm>
            <a:off x="1761744" y="1043053"/>
            <a:ext cx="4895088" cy="1384995"/>
          </a:xfrm>
          <a:prstGeom prst="rect">
            <a:avLst/>
          </a:prstGeom>
          <a:ln>
            <a:solidFill>
              <a:schemeClr val="tx1"/>
            </a:solidFill>
            <a:prstDash val="dashDot"/>
          </a:ln>
        </p:spPr>
        <p:txBody>
          <a:bodyPr wrap="square">
            <a:spAutoFit/>
          </a:bodyPr>
          <a:lstStyle/>
          <a:p>
            <a:r>
              <a:rPr lang="zh-CN" altLang="en-US" sz="1200" dirty="0" smtClean="0">
                <a:latin typeface="华文细黑" pitchFamily="2" charset="-122"/>
                <a:ea typeface="华文细黑" pitchFamily="2" charset="-122"/>
              </a:rPr>
              <a:t>你看看你说明书上出现的问题：</a:t>
            </a:r>
            <a:r>
              <a:rPr lang="en-US" sz="1200" dirty="0" smtClean="0">
                <a:latin typeface="华文细黑" pitchFamily="2" charset="-122"/>
                <a:ea typeface="华文细黑" pitchFamily="2" charset="-122"/>
              </a:rPr>
              <a:t>  </a:t>
            </a:r>
            <a:endParaRPr lang="zh-CN" altLang="en-US" sz="1200" dirty="0" smtClean="0">
              <a:latin typeface="华文细黑" pitchFamily="2" charset="-122"/>
              <a:ea typeface="华文细黑" pitchFamily="2" charset="-122"/>
            </a:endParaRPr>
          </a:p>
          <a:p>
            <a:r>
              <a:rPr lang="en-US" sz="1200" dirty="0" smtClean="0">
                <a:latin typeface="华文细黑" pitchFamily="2" charset="-122"/>
                <a:ea typeface="华文细黑" pitchFamily="2" charset="-122"/>
              </a:rPr>
              <a:t>1.</a:t>
            </a:r>
            <a:r>
              <a:rPr lang="zh-CN" altLang="en-US" sz="1200" dirty="0" smtClean="0">
                <a:latin typeface="华文细黑" pitchFamily="2" charset="-122"/>
                <a:ea typeface="华文细黑" pitchFamily="2" charset="-122"/>
              </a:rPr>
              <a:t>说明书套用的是该产品</a:t>
            </a:r>
            <a:r>
              <a:rPr lang="en-US" sz="1200" dirty="0" smtClean="0">
                <a:latin typeface="华文细黑" pitchFamily="2" charset="-122"/>
                <a:ea typeface="华文细黑" pitchFamily="2" charset="-122"/>
              </a:rPr>
              <a:t>A</a:t>
            </a:r>
            <a:r>
              <a:rPr lang="zh-CN" altLang="en-US" sz="1200" dirty="0" smtClean="0">
                <a:latin typeface="华文细黑" pitchFamily="2" charset="-122"/>
                <a:ea typeface="华文细黑" pitchFamily="2" charset="-122"/>
              </a:rPr>
              <a:t>版本的模板，没有充分搞清楚</a:t>
            </a:r>
            <a:r>
              <a:rPr lang="en-US" sz="1200" dirty="0" smtClean="0">
                <a:latin typeface="华文细黑" pitchFamily="2" charset="-122"/>
                <a:ea typeface="华文细黑" pitchFamily="2" charset="-122"/>
              </a:rPr>
              <a:t>B</a:t>
            </a:r>
            <a:r>
              <a:rPr lang="zh-CN" altLang="en-US" sz="1200" dirty="0" smtClean="0">
                <a:latin typeface="华文细黑" pitchFamily="2" charset="-122"/>
                <a:ea typeface="华文细黑" pitchFamily="2" charset="-122"/>
              </a:rPr>
              <a:t>版本的特性；</a:t>
            </a:r>
          </a:p>
          <a:p>
            <a:r>
              <a:rPr lang="en-US" sz="1200" dirty="0" smtClean="0">
                <a:latin typeface="华文细黑" pitchFamily="2" charset="-122"/>
                <a:ea typeface="华文细黑" pitchFamily="2" charset="-122"/>
              </a:rPr>
              <a:t>2.</a:t>
            </a:r>
            <a:r>
              <a:rPr lang="zh-CN" altLang="en-US" sz="1200" dirty="0" smtClean="0">
                <a:latin typeface="华文细黑" pitchFamily="2" charset="-122"/>
                <a:ea typeface="华文细黑" pitchFamily="2" charset="-122"/>
              </a:rPr>
              <a:t>文中还遗留着</a:t>
            </a:r>
            <a:r>
              <a:rPr lang="en-US" sz="1200" dirty="0" smtClean="0">
                <a:latin typeface="华文细黑" pitchFamily="2" charset="-122"/>
                <a:ea typeface="华文细黑" pitchFamily="2" charset="-122"/>
              </a:rPr>
              <a:t>A</a:t>
            </a:r>
            <a:r>
              <a:rPr lang="zh-CN" altLang="en-US" sz="1200" dirty="0" smtClean="0">
                <a:latin typeface="华文细黑" pitchFamily="2" charset="-122"/>
                <a:ea typeface="华文细黑" pitchFamily="2" charset="-122"/>
              </a:rPr>
              <a:t>版本中的名称；</a:t>
            </a:r>
          </a:p>
          <a:p>
            <a:r>
              <a:rPr lang="en-US" sz="1200" dirty="0" smtClean="0">
                <a:latin typeface="华文细黑" pitchFamily="2" charset="-122"/>
                <a:ea typeface="华文细黑" pitchFamily="2" charset="-122"/>
              </a:rPr>
              <a:t>3.</a:t>
            </a:r>
            <a:r>
              <a:rPr lang="zh-CN" altLang="en-US" sz="1200" dirty="0" smtClean="0">
                <a:latin typeface="华文细黑" pitchFamily="2" charset="-122"/>
                <a:ea typeface="华文细黑" pitchFamily="2" charset="-122"/>
              </a:rPr>
              <a:t>不同产品、不同版本的配套文档模板不一致；</a:t>
            </a:r>
          </a:p>
          <a:p>
            <a:r>
              <a:rPr lang="en-US" sz="1200" dirty="0" smtClean="0">
                <a:latin typeface="华文细黑" pitchFamily="2" charset="-122"/>
                <a:ea typeface="华文细黑" pitchFamily="2" charset="-122"/>
              </a:rPr>
              <a:t>4.</a:t>
            </a:r>
            <a:r>
              <a:rPr lang="zh-CN" altLang="en-US" sz="1200" dirty="0" smtClean="0">
                <a:latin typeface="华文细黑" pitchFamily="2" charset="-122"/>
                <a:ea typeface="华文细黑" pitchFamily="2" charset="-122"/>
              </a:rPr>
              <a:t>将实验室环境下的输出直接作为用例；</a:t>
            </a:r>
          </a:p>
          <a:p>
            <a:r>
              <a:rPr lang="en-US" sz="1200" dirty="0" smtClean="0">
                <a:latin typeface="华文细黑" pitchFamily="2" charset="-122"/>
                <a:ea typeface="华文细黑" pitchFamily="2" charset="-122"/>
              </a:rPr>
              <a:t>5.</a:t>
            </a:r>
            <a:r>
              <a:rPr lang="zh-CN" altLang="en-US" sz="1200" dirty="0" smtClean="0">
                <a:latin typeface="华文细黑" pitchFamily="2" charset="-122"/>
                <a:ea typeface="华文细黑" pitchFamily="2" charset="-122"/>
              </a:rPr>
              <a:t>说明书字体、字号不一致，排版混乱，缺乏整体美感；</a:t>
            </a:r>
          </a:p>
          <a:p>
            <a:r>
              <a:rPr lang="en-US" altLang="zh-CN" sz="1200" dirty="0" smtClean="0">
                <a:latin typeface="华文细黑" pitchFamily="2" charset="-122"/>
                <a:ea typeface="华文细黑" pitchFamily="2" charset="-122"/>
              </a:rPr>
              <a:t>……</a:t>
            </a:r>
            <a:endParaRPr lang="zh-CN" altLang="en-US" sz="1200" dirty="0" smtClean="0">
              <a:latin typeface="华文细黑" pitchFamily="2" charset="-122"/>
              <a:ea typeface="华文细黑" pitchFamily="2" charset="-122"/>
            </a:endParaRPr>
          </a:p>
        </p:txBody>
      </p:sp>
      <p:sp>
        <p:nvSpPr>
          <p:cNvPr id="7" name="矩形标注 6"/>
          <p:cNvSpPr/>
          <p:nvPr/>
        </p:nvSpPr>
        <p:spPr bwMode="auto">
          <a:xfrm>
            <a:off x="1426464" y="2511552"/>
            <a:ext cx="5181600" cy="670560"/>
          </a:xfrm>
          <a:prstGeom prst="wedgeRectCallout">
            <a:avLst>
              <a:gd name="adj1" fmla="val -58277"/>
              <a:gd name="adj2" fmla="val -4982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lnSpc>
                <a:spcPct val="150000"/>
              </a:lnSpc>
            </a:pPr>
            <a:r>
              <a:rPr lang="zh-CN" altLang="en-US" sz="1200" dirty="0" smtClean="0">
                <a:latin typeface="华文细黑" pitchFamily="2" charset="-122"/>
                <a:ea typeface="华文细黑" pitchFamily="2" charset="-122"/>
              </a:rPr>
              <a:t>虽然写说明书的工作很简单，但是要把每一件简单的工作做好也是不容易的啊，马马虎虎的态度可不行，工作中可没有什么捷径可走</a:t>
            </a:r>
            <a:r>
              <a:rPr lang="en-US" altLang="zh-CN" sz="120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sp>
        <p:nvSpPr>
          <p:cNvPr id="8" name="矩形标注 7"/>
          <p:cNvSpPr/>
          <p:nvPr/>
        </p:nvSpPr>
        <p:spPr bwMode="auto">
          <a:xfrm>
            <a:off x="1078992" y="3486912"/>
            <a:ext cx="5181600" cy="816864"/>
          </a:xfrm>
          <a:prstGeom prst="wedgeRectCallout">
            <a:avLst>
              <a:gd name="adj1" fmla="val -50512"/>
              <a:gd name="adj2" fmla="val -9795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08063">
              <a:lnSpc>
                <a:spcPct val="150000"/>
              </a:lnSpc>
            </a:pPr>
            <a:r>
              <a:rPr lang="zh-CN" altLang="en-US" sz="1200" dirty="0" smtClean="0">
                <a:latin typeface="华文细黑" pitchFamily="2" charset="-122"/>
                <a:ea typeface="华文细黑" pitchFamily="2" charset="-122"/>
              </a:rPr>
              <a:t>说明书要重新修改，一定要精益求精，要知道工作都是环环相扣的，哪一个环节出了问题都会影响最终客户的使用</a:t>
            </a:r>
            <a:r>
              <a:rPr lang="en-US" altLang="zh-CN" sz="1200" dirty="0" smtClean="0">
                <a:latin typeface="华文细黑" pitchFamily="2" charset="-122"/>
                <a:ea typeface="华文细黑" pitchFamily="2" charset="-122"/>
              </a:rPr>
              <a:t>……</a:t>
            </a:r>
            <a:endParaRPr kumimoji="0" lang="zh-CN" altLang="en-US" sz="1200" b="0" i="0" u="none" strike="noStrike" cap="none" normalizeH="0" baseline="0" dirty="0" smtClean="0">
              <a:ln>
                <a:noFill/>
              </a:ln>
              <a:solidFill>
                <a:schemeClr val="tx1"/>
              </a:solidFill>
              <a:effectLst/>
              <a:latin typeface="Arial" charset="0"/>
              <a:ea typeface="宋体" charset="-122"/>
            </a:endParaRPr>
          </a:p>
        </p:txBody>
      </p:sp>
      <p:pic>
        <p:nvPicPr>
          <p:cNvPr id="9" name="Picture 4"/>
          <p:cNvPicPr>
            <a:picLocks noChangeAspect="1" noChangeArrowheads="1"/>
          </p:cNvPicPr>
          <p:nvPr/>
        </p:nvPicPr>
        <p:blipFill>
          <a:blip r:embed="rId4"/>
          <a:srcRect/>
          <a:stretch>
            <a:fillRect/>
          </a:stretch>
        </p:blipFill>
        <p:spPr bwMode="auto">
          <a:xfrm>
            <a:off x="6673406" y="3534347"/>
            <a:ext cx="1123287" cy="818197"/>
          </a:xfrm>
          <a:prstGeom prst="rect">
            <a:avLst/>
          </a:prstGeom>
          <a:ln>
            <a:noFill/>
          </a:ln>
          <a:effectLst>
            <a:softEdge rad="112500"/>
          </a:effectLst>
        </p:spPr>
      </p:pic>
      <p:sp>
        <p:nvSpPr>
          <p:cNvPr id="10" name="矩形 9"/>
          <p:cNvSpPr/>
          <p:nvPr/>
        </p:nvSpPr>
        <p:spPr>
          <a:xfrm>
            <a:off x="7028688" y="2858185"/>
            <a:ext cx="1883664" cy="646331"/>
          </a:xfrm>
          <a:prstGeom prst="rect">
            <a:avLst/>
          </a:prstGeom>
          <a:solidFill>
            <a:schemeClr val="bg1">
              <a:lumMod val="85000"/>
            </a:schemeClr>
          </a:solidFill>
        </p:spPr>
        <p:txBody>
          <a:bodyPr wrap="square">
            <a:spAutoFit/>
          </a:bodyPr>
          <a:lstStyle/>
          <a:p>
            <a:r>
              <a:rPr lang="zh-CN" altLang="en-US" sz="1200" dirty="0" smtClean="0">
                <a:latin typeface="华文细黑" pitchFamily="2" charset="-122"/>
                <a:ea typeface="华文细黑" pitchFamily="2" charset="-122"/>
              </a:rPr>
              <a:t>本来想着图省事，可是现在肯定要返工了，真是搬起石头砸自己的脚！</a:t>
            </a:r>
            <a:endParaRPr lang="zh-CN" altLang="en-US" sz="1200" dirty="0"/>
          </a:p>
        </p:txBody>
      </p:sp>
    </p:spTree>
    <p:extLst>
      <p:ext uri="{BB962C8B-B14F-4D97-AF65-F5344CB8AC3E}">
        <p14:creationId xmlns="" xmlns:p14="http://schemas.microsoft.com/office/powerpoint/2010/main" val="2432131526"/>
      </p:ext>
    </p:extLst>
  </p:cSld>
  <p:clrMapOvr>
    <a:masterClrMapping/>
  </p:clrMapOvr>
  <p:transition advClick="0" advTm="8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theme/theme1.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软通动力-Theme">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08063"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08063"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27146</TotalTime>
  <Words>3101</Words>
  <Application>Microsoft Office PowerPoint</Application>
  <PresentationFormat>全屏显示(16:9)</PresentationFormat>
  <Paragraphs>243</Paragraphs>
  <Slides>25</Slides>
  <Notes>24</Notes>
  <HiddenSlides>0</HiddenSlides>
  <MMClips>0</MMClips>
  <ScaleCrop>false</ScaleCrop>
  <HeadingPairs>
    <vt:vector size="4" baseType="variant">
      <vt:variant>
        <vt:lpstr>主题</vt:lpstr>
      </vt:variant>
      <vt:variant>
        <vt:i4>10</vt:i4>
      </vt:variant>
      <vt:variant>
        <vt:lpstr>幻灯片标题</vt:lpstr>
      </vt:variant>
      <vt:variant>
        <vt:i4>25</vt:i4>
      </vt:variant>
    </vt:vector>
  </HeadingPairs>
  <TitlesOfParts>
    <vt:vector size="35" baseType="lpstr">
      <vt:lpstr>1_主题1</vt:lpstr>
      <vt:lpstr>2_主题1</vt:lpstr>
      <vt:lpstr>8_主题1</vt:lpstr>
      <vt:lpstr>9_主题1</vt:lpstr>
      <vt:lpstr>10_主题1</vt:lpstr>
      <vt:lpstr>11_主题1</vt:lpstr>
      <vt:lpstr>12_主题1</vt:lpstr>
      <vt:lpstr>13_主题1</vt:lpstr>
      <vt:lpstr>14_主题1</vt:lpstr>
      <vt:lpstr>软通动力-Theme</vt:lpstr>
      <vt:lpstr>软通小白成长记</vt:lpstr>
      <vt:lpstr>目录</vt:lpstr>
      <vt:lpstr>小白是谁</vt:lpstr>
      <vt:lpstr>成长的片段之“初来乍到”</vt:lpstr>
      <vt:lpstr>成长的片段之“初来乍到”</vt:lpstr>
      <vt:lpstr>成长的片段之“初来乍到”</vt:lpstr>
      <vt:lpstr>成长的片段之“初来乍到”——如何有效求助</vt:lpstr>
      <vt:lpstr>成长的片段之“第一次交付”</vt:lpstr>
      <vt:lpstr>成长的片段之“第一次交付”</vt:lpstr>
      <vt:lpstr>成长的片段之“第一次交付”</vt:lpstr>
      <vt:lpstr>成长的片段之“第一次交付”——第一次亮相的重要性</vt:lpstr>
      <vt:lpstr>成长的片段之“工作中的关键时刻”</vt:lpstr>
      <vt:lpstr>成长的片段之“工作中的关键时刻”</vt:lpstr>
      <vt:lpstr>成长的片段之“工作中的关键时刻”</vt:lpstr>
      <vt:lpstr>成长的片段之“如何把握好工作中的关键时刻”</vt:lpstr>
      <vt:lpstr>成长的片段之“如何梳理流程以提高工作效率”</vt:lpstr>
      <vt:lpstr>成长的片段之“如何梳理流程以提高工作效率”</vt:lpstr>
      <vt:lpstr>成长的片段之“如何梳理流程以提高工作效率”</vt:lpstr>
      <vt:lpstr>成长的片段之“如何梳理流程以提高工作效率”</vt:lpstr>
      <vt:lpstr>成长的片段之“我不喜欢的上级”</vt:lpstr>
      <vt:lpstr>成长的片段之“我不喜欢的上级”</vt:lpstr>
      <vt:lpstr>成长的片段之“我不喜欢的上级”—与上司相处的方式</vt:lpstr>
      <vt:lpstr>成长的片段之“我不喜欢的上级”—与上司相处的方式</vt:lpstr>
      <vt:lpstr>现在的小白</vt:lpstr>
      <vt:lpstr>幻灯片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MC SYSTEM</dc:creator>
  <cp:lastModifiedBy>Wang,Liping</cp:lastModifiedBy>
  <cp:revision>1304</cp:revision>
  <dcterms:created xsi:type="dcterms:W3CDTF">2010-09-30T06:00:50Z</dcterms:created>
  <dcterms:modified xsi:type="dcterms:W3CDTF">2018-01-22T05:52:06Z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(4)Gie1d1ghycILplYV3JCFKzYNSIp3zvL/+86tLYKNCcVMBTBMcCl76HKzwkZaLDElhQTnjA5T
ercPybLCFOCF/6PZpj//ITRK2la8axdsQFQSygxa48l3ZC/SQ1AMyj98NJYX/vqqVLywT3BQ
RPJn1GuY/e6+3UV7KuK/G4y4yANqvPxQaFtmZwndp7p32q76n2mb5fIyispQiBflslt/rio0
jwuDH6zZ/S3tx9E7CR</vt:lpwstr>
  </property>
  <property fmtid="{D5CDD505-2E9C-101B-9397-08002B2CF9AE}" pid="3" name="_new_ms_pID_725431">
    <vt:lpwstr>/IEmpaD4GS0c/AOJwB44oJBhLYi34oEajOnCtVWAcSdYZfHJFUXhNC
ZdNKm9hf4jyP76/VoD5P48DcBuz82mJn/wYXp8EPKTh6jmGAdzqBv/8n6LaI5p4/1MrVnwdn
z5k70MPyL+3qoBbEPxjLhAnnBrBTxXvXRMzdFCytIZAZtvBGxGDVaisETq8Uz02RSgQLlMti
wXiHQVnoa1Y7hEG0ubkMZeTKhOyFNAu16S/O</vt:lpwstr>
  </property>
  <property fmtid="{D5CDD505-2E9C-101B-9397-08002B2CF9AE}" pid="4" name="_new_ms_pID_725432">
    <vt:lpwstr>S+zdBlzSxTArwpo6WJ2RQ5nwH11OrBo7TM0e
Wp08V4idnLPbnw+r2CShpx2pibcjo/gFkYVO+JsTDzx/YoHJBFbl+fDBEfVZFSzu8xiVQ/vr
eDXKNTHF7psiZD7susaYvNlWV3BisZR59LDVPhSPv+KJfvbRFG1W0LF70e43Agq4MFPqacgW
tg9HjcvWmPL7kMVS9Wpk2mxMHPXfG8tFdUUjOuBTDwVcg19tQjFPcr</vt:lpwstr>
  </property>
  <property fmtid="{D5CDD505-2E9C-101B-9397-08002B2CF9AE}" pid="5" name="sflag">
    <vt:lpwstr>1404092931</vt:lpwstr>
  </property>
  <property fmtid="{D5CDD505-2E9C-101B-9397-08002B2CF9AE}" pid="6" name="_new_ms_pID_725433">
    <vt:lpwstr>7zSYmM5c1+2ZQdV0Pu
OOXxOm2lc/nVrk1DNLLgLPwNiWLO5yHvgLh9JZpj6U32LJRIpG1eFPgEp+H8/APyEn9HIseo
iR7IgxXmHFnOsbhvnUA=</vt:lpwstr>
  </property>
</Properties>
</file>